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7"/>
  </p:notesMasterIdLst>
  <p:sldIdLst>
    <p:sldId id="256" r:id="rId2"/>
    <p:sldId id="267" r:id="rId3"/>
    <p:sldId id="268" r:id="rId4"/>
    <p:sldId id="257" r:id="rId5"/>
    <p:sldId id="258" r:id="rId6"/>
    <p:sldId id="259" r:id="rId7"/>
    <p:sldId id="260" r:id="rId8"/>
    <p:sldId id="261" r:id="rId9"/>
    <p:sldId id="262" r:id="rId10"/>
    <p:sldId id="263" r:id="rId11"/>
    <p:sldId id="264" r:id="rId12"/>
    <p:sldId id="265" r:id="rId13"/>
    <p:sldId id="269" r:id="rId14"/>
    <p:sldId id="270" r:id="rId15"/>
    <p:sldId id="271" r:id="rId16"/>
    <p:sldId id="272" r:id="rId17"/>
    <p:sldId id="273" r:id="rId18"/>
    <p:sldId id="280" r:id="rId19"/>
    <p:sldId id="276" r:id="rId20"/>
    <p:sldId id="274" r:id="rId21"/>
    <p:sldId id="275" r:id="rId22"/>
    <p:sldId id="277" r:id="rId23"/>
    <p:sldId id="279" r:id="rId24"/>
    <p:sldId id="266" r:id="rId25"/>
    <p:sldId id="27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77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0" d="100"/>
          <a:sy n="90" d="100"/>
        </p:scale>
        <p:origin x="17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ny Austin" userId="6858e57a79c6e2d8" providerId="LiveId" clId="{20CFE70E-A8BF-4786-9ADB-5644A36B96F0}"/>
    <pc:docChg chg="custSel modSld">
      <pc:chgData name="Tony Austin" userId="6858e57a79c6e2d8" providerId="LiveId" clId="{20CFE70E-A8BF-4786-9ADB-5644A36B96F0}" dt="2023-03-07T22:41:16.198" v="125" actId="14100"/>
      <pc:docMkLst>
        <pc:docMk/>
      </pc:docMkLst>
      <pc:sldChg chg="modSp mod">
        <pc:chgData name="Tony Austin" userId="6858e57a79c6e2d8" providerId="LiveId" clId="{20CFE70E-A8BF-4786-9ADB-5644A36B96F0}" dt="2023-03-07T22:41:16.198" v="125" actId="14100"/>
        <pc:sldMkLst>
          <pc:docMk/>
          <pc:sldMk cId="1679100336" sldId="266"/>
        </pc:sldMkLst>
        <pc:spChg chg="mod">
          <ac:chgData name="Tony Austin" userId="6858e57a79c6e2d8" providerId="LiveId" clId="{20CFE70E-A8BF-4786-9ADB-5644A36B96F0}" dt="2023-03-07T22:41:16.198" v="125" actId="14100"/>
          <ac:spMkLst>
            <pc:docMk/>
            <pc:sldMk cId="1679100336" sldId="266"/>
            <ac:spMk id="4" creationId="{03CB4BCD-F37C-5C44-53B2-ACDAFB27627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118B2-34B5-4678-8D7D-5AE929DBB64A}" type="datetimeFigureOut">
              <a:rPr lang="en-US" smtClean="0"/>
              <a:t>3/7/2023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42CE59-A2B0-42EE-8F41-783781EE5F44}" type="slidenum">
              <a:rPr lang="en-US" smtClean="0"/>
              <a:t>‹#›</a:t>
            </a:fld>
            <a:endParaRPr lang="en-US"/>
          </a:p>
        </p:txBody>
      </p:sp>
    </p:spTree>
    <p:extLst>
      <p:ext uri="{BB962C8B-B14F-4D97-AF65-F5344CB8AC3E}">
        <p14:creationId xmlns:p14="http://schemas.microsoft.com/office/powerpoint/2010/main" val="3894842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Salesforcefeedback@lionsclubs.or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Hello, today we would like to provide an update about our digital products for Lions &amp; Leo’s.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presentation was prepared by LCI/LCIF staff.  Questions can be sent to </a:t>
            </a:r>
            <a:r>
              <a:rPr lang="en-US" b="0" i="0" u="sng" dirty="0">
                <a:solidFill>
                  <a:srgbClr val="0563C1"/>
                </a:solidFill>
                <a:effectLst/>
                <a:latin typeface="Calibri" panose="020F0502020204030204" pitchFamily="34" charset="0"/>
                <a:hlinkClick r:id="rId3"/>
              </a:rPr>
              <a:t>Salesforcefeedback@lionsclubs.org</a:t>
            </a:r>
            <a:r>
              <a:rPr lang="en-US" b="0" i="0" u="sng" dirty="0">
                <a:solidFill>
                  <a:srgbClr val="0563C1"/>
                </a:solidFill>
                <a:effectLst/>
                <a:latin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sng" dirty="0">
              <a:solidFill>
                <a:srgbClr val="0563C1"/>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dirty="0">
                <a:solidFill>
                  <a:srgbClr val="0563C1"/>
                </a:solidFill>
                <a:effectLst/>
                <a:latin typeface="Calibri" panose="020F0502020204030204" pitchFamily="34" charset="0"/>
              </a:rPr>
              <a:t>This is a journey for all of us, your questions are encouraged!</a:t>
            </a:r>
            <a:endParaRPr lang="en-US" u="none" dirty="0"/>
          </a:p>
        </p:txBody>
      </p:sp>
      <p:sp>
        <p:nvSpPr>
          <p:cNvPr id="4" name="Slide Number Placeholder 3"/>
          <p:cNvSpPr>
            <a:spLocks noGrp="1"/>
          </p:cNvSpPr>
          <p:nvPr>
            <p:ph type="sldNum" sz="quarter" idx="5"/>
          </p:nvPr>
        </p:nvSpPr>
        <p:spPr/>
        <p:txBody>
          <a:bodyPr/>
          <a:lstStyle/>
          <a:p>
            <a:fld id="{71AB24D9-1063-49BA-82E3-4CD2ED143F7D}" type="slidenum">
              <a:rPr lang="en-US" smtClean="0"/>
              <a:t>3</a:t>
            </a:fld>
            <a:endParaRPr lang="en-US"/>
          </a:p>
        </p:txBody>
      </p:sp>
    </p:spTree>
    <p:extLst>
      <p:ext uri="{BB962C8B-B14F-4D97-AF65-F5344CB8AC3E}">
        <p14:creationId xmlns:p14="http://schemas.microsoft.com/office/powerpoint/2010/main" val="3876799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en-US"/>
              <a:t>So how do we make this transition?  How will we jointly get there?  By working through this change together.</a:t>
            </a:r>
          </a:p>
          <a:p>
            <a:endParaRPr lang="en-US"/>
          </a:p>
          <a:p>
            <a:r>
              <a:rPr lang="en-US"/>
              <a:t>Your involvement is key.  So how can you get involved to let your voice be heard?</a:t>
            </a:r>
          </a:p>
        </p:txBody>
      </p:sp>
      <p:sp>
        <p:nvSpPr>
          <p:cNvPr id="4" name="Slide Number Placeholder 3"/>
          <p:cNvSpPr>
            <a:spLocks noGrp="1"/>
          </p:cNvSpPr>
          <p:nvPr>
            <p:ph type="sldNum" sz="quarter" idx="5"/>
          </p:nvPr>
        </p:nvSpPr>
        <p:spPr/>
        <p:txBody>
          <a:bodyPr/>
          <a:lstStyle/>
          <a:p>
            <a:fld id="{71AB24D9-1063-49BA-82E3-4CD2ED143F7D}" type="slidenum">
              <a:rPr lang="en-US" smtClean="0"/>
              <a:t>12</a:t>
            </a:fld>
            <a:endParaRPr lang="en-US"/>
          </a:p>
        </p:txBody>
      </p:sp>
    </p:spTree>
    <p:extLst>
      <p:ext uri="{BB962C8B-B14F-4D97-AF65-F5344CB8AC3E}">
        <p14:creationId xmlns:p14="http://schemas.microsoft.com/office/powerpoint/2010/main" val="43697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en-US"/>
              <a:t>Sharing your input and staying involved is key!</a:t>
            </a:r>
          </a:p>
          <a:p>
            <a:endParaRPr lang="en-US"/>
          </a:p>
          <a:p>
            <a:r>
              <a:rPr lang="en-US"/>
              <a:t>Use the QR code to take the technology use survey.  This asks about how you use all types of technology at every level of participation; member to leader, to do the work you do in support of our shared mission.</a:t>
            </a:r>
          </a:p>
          <a:p>
            <a:endParaRPr lang="en-US"/>
          </a:p>
          <a:p>
            <a:r>
              <a:rPr lang="en-US"/>
              <a:t>At the conclusion of the survey, you can sign-up for informational updates or to participate in focus groups and testing teams.</a:t>
            </a:r>
          </a:p>
          <a:p>
            <a:endParaRPr lang="en-US"/>
          </a:p>
          <a:p>
            <a:r>
              <a:rPr lang="en-US"/>
              <a:t>We need your participation to develop solutions that work for you.</a:t>
            </a:r>
          </a:p>
        </p:txBody>
      </p:sp>
      <p:sp>
        <p:nvSpPr>
          <p:cNvPr id="4" name="Slide Number Placeholder 3"/>
          <p:cNvSpPr>
            <a:spLocks noGrp="1"/>
          </p:cNvSpPr>
          <p:nvPr>
            <p:ph type="sldNum" sz="quarter" idx="5"/>
          </p:nvPr>
        </p:nvSpPr>
        <p:spPr/>
        <p:txBody>
          <a:bodyPr/>
          <a:lstStyle/>
          <a:p>
            <a:fld id="{71AB24D9-1063-49BA-82E3-4CD2ED143F7D}" type="slidenum">
              <a:rPr lang="en-US" smtClean="0"/>
              <a:t>13</a:t>
            </a:fld>
            <a:endParaRPr lang="en-US"/>
          </a:p>
        </p:txBody>
      </p:sp>
    </p:spTree>
    <p:extLst>
      <p:ext uri="{BB962C8B-B14F-4D97-AF65-F5344CB8AC3E}">
        <p14:creationId xmlns:p14="http://schemas.microsoft.com/office/powerpoint/2010/main" val="2468684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en-US"/>
              <a:t>Sharing your input and staying involved is key!</a:t>
            </a:r>
          </a:p>
          <a:p>
            <a:endParaRPr lang="en-US"/>
          </a:p>
          <a:p>
            <a:r>
              <a:rPr lang="en-US"/>
              <a:t>Use the QR code to take the technology use survey.  This asks about how you use all types of technology at every level of participation; member to leader, to do the work you do in support of our shared mission.</a:t>
            </a:r>
          </a:p>
          <a:p>
            <a:endParaRPr lang="en-US"/>
          </a:p>
          <a:p>
            <a:r>
              <a:rPr lang="en-US"/>
              <a:t>At the conclusion of the survey, you can sign-up for informational updates or to participate in focus groups and testing teams.</a:t>
            </a:r>
          </a:p>
          <a:p>
            <a:endParaRPr lang="en-US"/>
          </a:p>
          <a:p>
            <a:r>
              <a:rPr lang="en-US"/>
              <a:t>We need your participation to develop solutions that work for you.</a:t>
            </a:r>
          </a:p>
        </p:txBody>
      </p:sp>
      <p:sp>
        <p:nvSpPr>
          <p:cNvPr id="4" name="Slide Number Placeholder 3"/>
          <p:cNvSpPr>
            <a:spLocks noGrp="1"/>
          </p:cNvSpPr>
          <p:nvPr>
            <p:ph type="sldNum" sz="quarter" idx="5"/>
          </p:nvPr>
        </p:nvSpPr>
        <p:spPr/>
        <p:txBody>
          <a:bodyPr/>
          <a:lstStyle/>
          <a:p>
            <a:fld id="{71AB24D9-1063-49BA-82E3-4CD2ED143F7D}" type="slidenum">
              <a:rPr lang="en-US" smtClean="0"/>
              <a:t>14</a:t>
            </a:fld>
            <a:endParaRPr lang="en-US"/>
          </a:p>
        </p:txBody>
      </p:sp>
    </p:spTree>
    <p:extLst>
      <p:ext uri="{BB962C8B-B14F-4D97-AF65-F5344CB8AC3E}">
        <p14:creationId xmlns:p14="http://schemas.microsoft.com/office/powerpoint/2010/main" val="571958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en-US"/>
              <a:t>Sharing your input and staying involved is key!</a:t>
            </a:r>
          </a:p>
          <a:p>
            <a:endParaRPr lang="en-US"/>
          </a:p>
          <a:p>
            <a:r>
              <a:rPr lang="en-US"/>
              <a:t>Use the QR code to take the technology use survey.  This asks about how you use all types of technology at every level of participation; member to leader, to do the work you do in support of our shared mission.</a:t>
            </a:r>
          </a:p>
          <a:p>
            <a:endParaRPr lang="en-US"/>
          </a:p>
          <a:p>
            <a:r>
              <a:rPr lang="en-US"/>
              <a:t>At the conclusion of the survey, you can sign-up for informational updates or to participate in focus groups and testing teams.</a:t>
            </a:r>
          </a:p>
          <a:p>
            <a:endParaRPr lang="en-US"/>
          </a:p>
          <a:p>
            <a:r>
              <a:rPr lang="en-US"/>
              <a:t>We need your participation to develop solutions that work for you.</a:t>
            </a:r>
          </a:p>
        </p:txBody>
      </p:sp>
      <p:sp>
        <p:nvSpPr>
          <p:cNvPr id="4" name="Slide Number Placeholder 3"/>
          <p:cNvSpPr>
            <a:spLocks noGrp="1"/>
          </p:cNvSpPr>
          <p:nvPr>
            <p:ph type="sldNum" sz="quarter" idx="5"/>
          </p:nvPr>
        </p:nvSpPr>
        <p:spPr/>
        <p:txBody>
          <a:bodyPr/>
          <a:lstStyle/>
          <a:p>
            <a:fld id="{71AB24D9-1063-49BA-82E3-4CD2ED143F7D}" type="slidenum">
              <a:rPr lang="en-US" smtClean="0"/>
              <a:t>15</a:t>
            </a:fld>
            <a:endParaRPr lang="en-US"/>
          </a:p>
        </p:txBody>
      </p:sp>
    </p:spTree>
    <p:extLst>
      <p:ext uri="{BB962C8B-B14F-4D97-AF65-F5344CB8AC3E}">
        <p14:creationId xmlns:p14="http://schemas.microsoft.com/office/powerpoint/2010/main" val="1425450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en-US"/>
              <a:t>Sharing your input and staying involved is key!</a:t>
            </a:r>
          </a:p>
          <a:p>
            <a:endParaRPr lang="en-US"/>
          </a:p>
          <a:p>
            <a:r>
              <a:rPr lang="en-US"/>
              <a:t>Use the QR code to take the technology use survey.  This asks about how you use all types of technology at every level of participation; member to leader, to do the work you do in support of our shared mission.</a:t>
            </a:r>
          </a:p>
          <a:p>
            <a:endParaRPr lang="en-US"/>
          </a:p>
          <a:p>
            <a:r>
              <a:rPr lang="en-US"/>
              <a:t>At the conclusion of the survey, you can sign-up for informational updates or to participate in focus groups and testing teams.</a:t>
            </a:r>
          </a:p>
          <a:p>
            <a:endParaRPr lang="en-US"/>
          </a:p>
          <a:p>
            <a:r>
              <a:rPr lang="en-US"/>
              <a:t>We need your participation to develop solutions that work for you.</a:t>
            </a:r>
          </a:p>
        </p:txBody>
      </p:sp>
      <p:sp>
        <p:nvSpPr>
          <p:cNvPr id="4" name="Slide Number Placeholder 3"/>
          <p:cNvSpPr>
            <a:spLocks noGrp="1"/>
          </p:cNvSpPr>
          <p:nvPr>
            <p:ph type="sldNum" sz="quarter" idx="5"/>
          </p:nvPr>
        </p:nvSpPr>
        <p:spPr/>
        <p:txBody>
          <a:bodyPr/>
          <a:lstStyle/>
          <a:p>
            <a:fld id="{71AB24D9-1063-49BA-82E3-4CD2ED143F7D}" type="slidenum">
              <a:rPr lang="en-US" smtClean="0"/>
              <a:t>16</a:t>
            </a:fld>
            <a:endParaRPr lang="en-US"/>
          </a:p>
        </p:txBody>
      </p:sp>
    </p:spTree>
    <p:extLst>
      <p:ext uri="{BB962C8B-B14F-4D97-AF65-F5344CB8AC3E}">
        <p14:creationId xmlns:p14="http://schemas.microsoft.com/office/powerpoint/2010/main" val="10295230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en-US"/>
              <a:t>Sharing your input and staying involved is key!</a:t>
            </a:r>
          </a:p>
          <a:p>
            <a:endParaRPr lang="en-US"/>
          </a:p>
          <a:p>
            <a:r>
              <a:rPr lang="en-US"/>
              <a:t>Use the QR code to take the technology use survey.  This asks about how you use all types of technology at every level of participation; member to leader, to do the work you do in support of our shared mission.</a:t>
            </a:r>
          </a:p>
          <a:p>
            <a:endParaRPr lang="en-US"/>
          </a:p>
          <a:p>
            <a:r>
              <a:rPr lang="en-US"/>
              <a:t>At the conclusion of the survey, you can sign-up for informational updates or to participate in focus groups and testing teams.</a:t>
            </a:r>
          </a:p>
          <a:p>
            <a:endParaRPr lang="en-US"/>
          </a:p>
          <a:p>
            <a:r>
              <a:rPr lang="en-US"/>
              <a:t>We need your participation to develop solutions that work for you.</a:t>
            </a:r>
          </a:p>
        </p:txBody>
      </p:sp>
      <p:sp>
        <p:nvSpPr>
          <p:cNvPr id="4" name="Slide Number Placeholder 3"/>
          <p:cNvSpPr>
            <a:spLocks noGrp="1"/>
          </p:cNvSpPr>
          <p:nvPr>
            <p:ph type="sldNum" sz="quarter" idx="5"/>
          </p:nvPr>
        </p:nvSpPr>
        <p:spPr/>
        <p:txBody>
          <a:bodyPr/>
          <a:lstStyle/>
          <a:p>
            <a:fld id="{71AB24D9-1063-49BA-82E3-4CD2ED143F7D}" type="slidenum">
              <a:rPr lang="en-US" smtClean="0"/>
              <a:t>17</a:t>
            </a:fld>
            <a:endParaRPr lang="en-US"/>
          </a:p>
        </p:txBody>
      </p:sp>
    </p:spTree>
    <p:extLst>
      <p:ext uri="{BB962C8B-B14F-4D97-AF65-F5344CB8AC3E}">
        <p14:creationId xmlns:p14="http://schemas.microsoft.com/office/powerpoint/2010/main" val="42132386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en-US"/>
              <a:t>Sharing your input and staying involved is key!</a:t>
            </a:r>
          </a:p>
          <a:p>
            <a:endParaRPr lang="en-US"/>
          </a:p>
          <a:p>
            <a:r>
              <a:rPr lang="en-US"/>
              <a:t>Use the QR code to take the technology use survey.  This asks about how you use all types of technology at every level of participation; member to leader, to do the work you do in support of our shared mission.</a:t>
            </a:r>
          </a:p>
          <a:p>
            <a:endParaRPr lang="en-US"/>
          </a:p>
          <a:p>
            <a:r>
              <a:rPr lang="en-US"/>
              <a:t>At the conclusion of the survey, you can sign-up for informational updates or to participate in focus groups and testing teams.</a:t>
            </a:r>
          </a:p>
          <a:p>
            <a:endParaRPr lang="en-US"/>
          </a:p>
          <a:p>
            <a:r>
              <a:rPr lang="en-US"/>
              <a:t>We need your participation to develop solutions that work for you.</a:t>
            </a:r>
          </a:p>
        </p:txBody>
      </p:sp>
      <p:sp>
        <p:nvSpPr>
          <p:cNvPr id="4" name="Slide Number Placeholder 3"/>
          <p:cNvSpPr>
            <a:spLocks noGrp="1"/>
          </p:cNvSpPr>
          <p:nvPr>
            <p:ph type="sldNum" sz="quarter" idx="5"/>
          </p:nvPr>
        </p:nvSpPr>
        <p:spPr/>
        <p:txBody>
          <a:bodyPr/>
          <a:lstStyle/>
          <a:p>
            <a:fld id="{71AB24D9-1063-49BA-82E3-4CD2ED143F7D}" type="slidenum">
              <a:rPr lang="en-US" smtClean="0"/>
              <a:t>18</a:t>
            </a:fld>
            <a:endParaRPr lang="en-US"/>
          </a:p>
        </p:txBody>
      </p:sp>
    </p:spTree>
    <p:extLst>
      <p:ext uri="{BB962C8B-B14F-4D97-AF65-F5344CB8AC3E}">
        <p14:creationId xmlns:p14="http://schemas.microsoft.com/office/powerpoint/2010/main" val="4623126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en-US"/>
              <a:t>Sharing your input and staying involved is key!</a:t>
            </a:r>
          </a:p>
          <a:p>
            <a:endParaRPr lang="en-US"/>
          </a:p>
          <a:p>
            <a:r>
              <a:rPr lang="en-US"/>
              <a:t>Use the QR code to take the technology use survey.  This asks about how you use all types of technology at every level of participation; member to leader, to do the work you do in support of our shared mission.</a:t>
            </a:r>
          </a:p>
          <a:p>
            <a:endParaRPr lang="en-US"/>
          </a:p>
          <a:p>
            <a:r>
              <a:rPr lang="en-US"/>
              <a:t>At the conclusion of the survey, you can sign-up for informational updates or to participate in focus groups and testing teams.</a:t>
            </a:r>
          </a:p>
          <a:p>
            <a:endParaRPr lang="en-US"/>
          </a:p>
          <a:p>
            <a:r>
              <a:rPr lang="en-US"/>
              <a:t>We need your participation to develop solutions that work for you.</a:t>
            </a:r>
          </a:p>
        </p:txBody>
      </p:sp>
      <p:sp>
        <p:nvSpPr>
          <p:cNvPr id="4" name="Slide Number Placeholder 3"/>
          <p:cNvSpPr>
            <a:spLocks noGrp="1"/>
          </p:cNvSpPr>
          <p:nvPr>
            <p:ph type="sldNum" sz="quarter" idx="5"/>
          </p:nvPr>
        </p:nvSpPr>
        <p:spPr/>
        <p:txBody>
          <a:bodyPr/>
          <a:lstStyle/>
          <a:p>
            <a:fld id="{71AB24D9-1063-49BA-82E3-4CD2ED143F7D}" type="slidenum">
              <a:rPr lang="en-US" smtClean="0"/>
              <a:t>19</a:t>
            </a:fld>
            <a:endParaRPr lang="en-US"/>
          </a:p>
        </p:txBody>
      </p:sp>
    </p:spTree>
    <p:extLst>
      <p:ext uri="{BB962C8B-B14F-4D97-AF65-F5344CB8AC3E}">
        <p14:creationId xmlns:p14="http://schemas.microsoft.com/office/powerpoint/2010/main" val="39434847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en-US"/>
              <a:t>Sharing your input and staying involved is key!</a:t>
            </a:r>
          </a:p>
          <a:p>
            <a:endParaRPr lang="en-US"/>
          </a:p>
          <a:p>
            <a:r>
              <a:rPr lang="en-US"/>
              <a:t>Use the QR code to take the technology use survey.  This asks about how you use all types of technology at every level of participation; member to leader, to do the work you do in support of our shared mission.</a:t>
            </a:r>
          </a:p>
          <a:p>
            <a:endParaRPr lang="en-US"/>
          </a:p>
          <a:p>
            <a:r>
              <a:rPr lang="en-US"/>
              <a:t>At the conclusion of the survey, you can sign-up for informational updates or to participate in focus groups and testing teams.</a:t>
            </a:r>
          </a:p>
          <a:p>
            <a:endParaRPr lang="en-US"/>
          </a:p>
          <a:p>
            <a:r>
              <a:rPr lang="en-US"/>
              <a:t>We need your participation to develop solutions that work for you.</a:t>
            </a:r>
          </a:p>
        </p:txBody>
      </p:sp>
      <p:sp>
        <p:nvSpPr>
          <p:cNvPr id="4" name="Slide Number Placeholder 3"/>
          <p:cNvSpPr>
            <a:spLocks noGrp="1"/>
          </p:cNvSpPr>
          <p:nvPr>
            <p:ph type="sldNum" sz="quarter" idx="5"/>
          </p:nvPr>
        </p:nvSpPr>
        <p:spPr/>
        <p:txBody>
          <a:bodyPr/>
          <a:lstStyle/>
          <a:p>
            <a:fld id="{71AB24D9-1063-49BA-82E3-4CD2ED143F7D}" type="slidenum">
              <a:rPr lang="en-US" smtClean="0"/>
              <a:t>20</a:t>
            </a:fld>
            <a:endParaRPr lang="en-US"/>
          </a:p>
        </p:txBody>
      </p:sp>
    </p:spTree>
    <p:extLst>
      <p:ext uri="{BB962C8B-B14F-4D97-AF65-F5344CB8AC3E}">
        <p14:creationId xmlns:p14="http://schemas.microsoft.com/office/powerpoint/2010/main" val="14615261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en-US"/>
              <a:t>Sharing your input and staying involved is key!</a:t>
            </a:r>
          </a:p>
          <a:p>
            <a:endParaRPr lang="en-US"/>
          </a:p>
          <a:p>
            <a:r>
              <a:rPr lang="en-US"/>
              <a:t>Use the QR code to take the technology use survey.  This asks about how you use all types of technology at every level of participation; member to leader, to do the work you do in support of our shared mission.</a:t>
            </a:r>
          </a:p>
          <a:p>
            <a:endParaRPr lang="en-US"/>
          </a:p>
          <a:p>
            <a:r>
              <a:rPr lang="en-US"/>
              <a:t>At the conclusion of the survey, you can sign-up for informational updates or to participate in focus groups and testing teams.</a:t>
            </a:r>
          </a:p>
          <a:p>
            <a:endParaRPr lang="en-US"/>
          </a:p>
          <a:p>
            <a:r>
              <a:rPr lang="en-US"/>
              <a:t>We need your participation to develop solutions that work for you.</a:t>
            </a:r>
          </a:p>
        </p:txBody>
      </p:sp>
      <p:sp>
        <p:nvSpPr>
          <p:cNvPr id="4" name="Slide Number Placeholder 3"/>
          <p:cNvSpPr>
            <a:spLocks noGrp="1"/>
          </p:cNvSpPr>
          <p:nvPr>
            <p:ph type="sldNum" sz="quarter" idx="5"/>
          </p:nvPr>
        </p:nvSpPr>
        <p:spPr/>
        <p:txBody>
          <a:bodyPr/>
          <a:lstStyle/>
          <a:p>
            <a:fld id="{71AB24D9-1063-49BA-82E3-4CD2ED143F7D}" type="slidenum">
              <a:rPr lang="en-US" smtClean="0"/>
              <a:t>21</a:t>
            </a:fld>
            <a:endParaRPr lang="en-US"/>
          </a:p>
        </p:txBody>
      </p:sp>
    </p:spTree>
    <p:extLst>
      <p:ext uri="{BB962C8B-B14F-4D97-AF65-F5344CB8AC3E}">
        <p14:creationId xmlns:p14="http://schemas.microsoft.com/office/powerpoint/2010/main" val="3451026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en-US"/>
              <a:t>Let’s start by examining our current experience</a:t>
            </a:r>
          </a:p>
          <a:p>
            <a:endParaRPr lang="en-US"/>
          </a:p>
          <a:p>
            <a:r>
              <a:rPr lang="en-US" i="1"/>
              <a:t>[If live presentation ask for thoughts from 4-5 members of audience]</a:t>
            </a:r>
          </a:p>
        </p:txBody>
      </p:sp>
      <p:sp>
        <p:nvSpPr>
          <p:cNvPr id="4" name="Slide Number Placeholder 3"/>
          <p:cNvSpPr>
            <a:spLocks noGrp="1"/>
          </p:cNvSpPr>
          <p:nvPr>
            <p:ph type="sldNum" sz="quarter" idx="5"/>
          </p:nvPr>
        </p:nvSpPr>
        <p:spPr/>
        <p:txBody>
          <a:bodyPr/>
          <a:lstStyle/>
          <a:p>
            <a:fld id="{71AB24D9-1063-49BA-82E3-4CD2ED143F7D}" type="slidenum">
              <a:rPr lang="en-US" smtClean="0"/>
              <a:t>4</a:t>
            </a:fld>
            <a:endParaRPr lang="en-US"/>
          </a:p>
        </p:txBody>
      </p:sp>
    </p:spTree>
    <p:extLst>
      <p:ext uri="{BB962C8B-B14F-4D97-AF65-F5344CB8AC3E}">
        <p14:creationId xmlns:p14="http://schemas.microsoft.com/office/powerpoint/2010/main" val="14406355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en-US"/>
              <a:t>Sharing your input and staying involved is key!</a:t>
            </a:r>
          </a:p>
          <a:p>
            <a:endParaRPr lang="en-US"/>
          </a:p>
          <a:p>
            <a:r>
              <a:rPr lang="en-US"/>
              <a:t>Use the QR code to take the technology use survey.  This asks about how you use all types of technology at every level of participation; member to leader, to do the work you do in support of our shared mission.</a:t>
            </a:r>
          </a:p>
          <a:p>
            <a:endParaRPr lang="en-US"/>
          </a:p>
          <a:p>
            <a:r>
              <a:rPr lang="en-US"/>
              <a:t>At the conclusion of the survey, you can sign-up for informational updates or to participate in focus groups and testing teams.</a:t>
            </a:r>
          </a:p>
          <a:p>
            <a:endParaRPr lang="en-US"/>
          </a:p>
          <a:p>
            <a:r>
              <a:rPr lang="en-US"/>
              <a:t>We need your participation to develop solutions that work for you.</a:t>
            </a:r>
          </a:p>
        </p:txBody>
      </p:sp>
      <p:sp>
        <p:nvSpPr>
          <p:cNvPr id="4" name="Slide Number Placeholder 3"/>
          <p:cNvSpPr>
            <a:spLocks noGrp="1"/>
          </p:cNvSpPr>
          <p:nvPr>
            <p:ph type="sldNum" sz="quarter" idx="5"/>
          </p:nvPr>
        </p:nvSpPr>
        <p:spPr/>
        <p:txBody>
          <a:bodyPr/>
          <a:lstStyle/>
          <a:p>
            <a:fld id="{71AB24D9-1063-49BA-82E3-4CD2ED143F7D}" type="slidenum">
              <a:rPr lang="en-US" smtClean="0"/>
              <a:t>22</a:t>
            </a:fld>
            <a:endParaRPr lang="en-US"/>
          </a:p>
        </p:txBody>
      </p:sp>
    </p:spTree>
    <p:extLst>
      <p:ext uri="{BB962C8B-B14F-4D97-AF65-F5344CB8AC3E}">
        <p14:creationId xmlns:p14="http://schemas.microsoft.com/office/powerpoint/2010/main" val="6431422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en-US"/>
              <a:t>Sharing your input and staying involved is key!</a:t>
            </a:r>
          </a:p>
          <a:p>
            <a:endParaRPr lang="en-US"/>
          </a:p>
          <a:p>
            <a:r>
              <a:rPr lang="en-US"/>
              <a:t>Use the QR code to take the technology use survey.  This asks about how you use all types of technology at every level of participation; member to leader, to do the work you do in support of our shared mission.</a:t>
            </a:r>
          </a:p>
          <a:p>
            <a:endParaRPr lang="en-US"/>
          </a:p>
          <a:p>
            <a:r>
              <a:rPr lang="en-US"/>
              <a:t>At the conclusion of the survey, you can sign-up for informational updates or to participate in focus groups and testing teams.</a:t>
            </a:r>
          </a:p>
          <a:p>
            <a:endParaRPr lang="en-US"/>
          </a:p>
          <a:p>
            <a:r>
              <a:rPr lang="en-US"/>
              <a:t>We need your participation to develop solutions that work for you.</a:t>
            </a:r>
          </a:p>
        </p:txBody>
      </p:sp>
      <p:sp>
        <p:nvSpPr>
          <p:cNvPr id="4" name="Slide Number Placeholder 3"/>
          <p:cNvSpPr>
            <a:spLocks noGrp="1"/>
          </p:cNvSpPr>
          <p:nvPr>
            <p:ph type="sldNum" sz="quarter" idx="5"/>
          </p:nvPr>
        </p:nvSpPr>
        <p:spPr/>
        <p:txBody>
          <a:bodyPr/>
          <a:lstStyle/>
          <a:p>
            <a:fld id="{71AB24D9-1063-49BA-82E3-4CD2ED143F7D}" type="slidenum">
              <a:rPr lang="en-US" smtClean="0"/>
              <a:t>23</a:t>
            </a:fld>
            <a:endParaRPr lang="en-US"/>
          </a:p>
        </p:txBody>
      </p:sp>
    </p:spTree>
    <p:extLst>
      <p:ext uri="{BB962C8B-B14F-4D97-AF65-F5344CB8AC3E}">
        <p14:creationId xmlns:p14="http://schemas.microsoft.com/office/powerpoint/2010/main" val="2594917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en-US"/>
              <a:t>Today we think of our Lion Account… It is one account to access all the resources you need to lead and serve.</a:t>
            </a:r>
          </a:p>
          <a:p>
            <a:r>
              <a:rPr lang="en-US"/>
              <a:t>But is it really?</a:t>
            </a:r>
          </a:p>
        </p:txBody>
      </p:sp>
      <p:sp>
        <p:nvSpPr>
          <p:cNvPr id="4" name="Slide Number Placeholder 3"/>
          <p:cNvSpPr>
            <a:spLocks noGrp="1"/>
          </p:cNvSpPr>
          <p:nvPr>
            <p:ph type="sldNum" sz="quarter" idx="5"/>
          </p:nvPr>
        </p:nvSpPr>
        <p:spPr/>
        <p:txBody>
          <a:bodyPr/>
          <a:lstStyle/>
          <a:p>
            <a:fld id="{71AB24D9-1063-49BA-82E3-4CD2ED143F7D}" type="slidenum">
              <a:rPr lang="en-US" smtClean="0"/>
              <a:t>5</a:t>
            </a:fld>
            <a:endParaRPr lang="en-US"/>
          </a:p>
        </p:txBody>
      </p:sp>
    </p:spTree>
    <p:extLst>
      <p:ext uri="{BB962C8B-B14F-4D97-AF65-F5344CB8AC3E}">
        <p14:creationId xmlns:p14="http://schemas.microsoft.com/office/powerpoint/2010/main" val="1711533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en-US"/>
              <a:t>Behind the scenes, it is five different application products.  Each of these applications has their own look and feel, navigation and user experience.  </a:t>
            </a:r>
          </a:p>
          <a:p>
            <a:endParaRPr lang="en-US"/>
          </a:p>
          <a:p>
            <a:r>
              <a:rPr lang="en-US"/>
              <a:t>Which means multiple things to learn, multiple places to try to find how to do what you need to accomplish.  </a:t>
            </a:r>
          </a:p>
          <a:p>
            <a:endParaRPr lang="en-US"/>
          </a:p>
          <a:p>
            <a:r>
              <a:rPr lang="en-US"/>
              <a:t>Further, this relies on multiple independent data bases that often do not have the same data.  </a:t>
            </a:r>
          </a:p>
          <a:p>
            <a:endParaRPr lang="en-US"/>
          </a:p>
          <a:p>
            <a:r>
              <a:rPr lang="en-US"/>
              <a:t>The multiple data stores add significant complexity in securing and managing you have the proper and compliant access to the data you need.</a:t>
            </a:r>
          </a:p>
        </p:txBody>
      </p:sp>
      <p:sp>
        <p:nvSpPr>
          <p:cNvPr id="4" name="Slide Number Placeholder 3"/>
          <p:cNvSpPr>
            <a:spLocks noGrp="1"/>
          </p:cNvSpPr>
          <p:nvPr>
            <p:ph type="sldNum" sz="quarter" idx="5"/>
          </p:nvPr>
        </p:nvSpPr>
        <p:spPr/>
        <p:txBody>
          <a:bodyPr/>
          <a:lstStyle/>
          <a:p>
            <a:fld id="{71AB24D9-1063-49BA-82E3-4CD2ED143F7D}" type="slidenum">
              <a:rPr lang="en-US" smtClean="0"/>
              <a:t>6</a:t>
            </a:fld>
            <a:endParaRPr lang="en-US"/>
          </a:p>
        </p:txBody>
      </p:sp>
    </p:spTree>
    <p:extLst>
      <p:ext uri="{BB962C8B-B14F-4D97-AF65-F5344CB8AC3E}">
        <p14:creationId xmlns:p14="http://schemas.microsoft.com/office/powerpoint/2010/main" val="2644324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en-US"/>
              <a:t>Even with our current digital tools, many of your other interactions are completely disconnected from your “Lion account”.  When you need assistance from the Member Service Center, they are working from an independent application without integrated data.  </a:t>
            </a:r>
          </a:p>
          <a:p>
            <a:endParaRPr lang="en-US"/>
          </a:p>
          <a:p>
            <a:r>
              <a:rPr lang="en-US"/>
              <a:t>There is very limited donation information available today, which often means a call or inquiry to the Foundation to get the question answered about the status of an award or recognition.</a:t>
            </a:r>
          </a:p>
          <a:p>
            <a:endParaRPr lang="en-US"/>
          </a:p>
          <a:p>
            <a:r>
              <a:rPr lang="en-US"/>
              <a:t>Speaking of recognitions, it can also be very confusing to find the report that may have the data you are seeking and when no report exists you may have to call someone for help.  Taking a long time to get an answer to a simple question.</a:t>
            </a:r>
          </a:p>
          <a:p>
            <a:endParaRPr lang="en-US"/>
          </a:p>
          <a:p>
            <a:r>
              <a:rPr lang="en-US"/>
              <a:t>Finally, today there are still highly manual functions like applying for and reporting on a grant supporting the critical work you are doing. This makes the process take longer with much more effort.</a:t>
            </a:r>
          </a:p>
        </p:txBody>
      </p:sp>
      <p:sp>
        <p:nvSpPr>
          <p:cNvPr id="4" name="Slide Number Placeholder 3"/>
          <p:cNvSpPr>
            <a:spLocks noGrp="1"/>
          </p:cNvSpPr>
          <p:nvPr>
            <p:ph type="sldNum" sz="quarter" idx="5"/>
          </p:nvPr>
        </p:nvSpPr>
        <p:spPr/>
        <p:txBody>
          <a:bodyPr/>
          <a:lstStyle/>
          <a:p>
            <a:fld id="{71AB24D9-1063-49BA-82E3-4CD2ED143F7D}" type="slidenum">
              <a:rPr lang="en-US" smtClean="0"/>
              <a:t>7</a:t>
            </a:fld>
            <a:endParaRPr lang="en-US"/>
          </a:p>
        </p:txBody>
      </p:sp>
    </p:spTree>
    <p:extLst>
      <p:ext uri="{BB962C8B-B14F-4D97-AF65-F5344CB8AC3E}">
        <p14:creationId xmlns:p14="http://schemas.microsoft.com/office/powerpoint/2010/main" val="3941698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en-US"/>
              <a:t>It takes a great deal of work to manage a club, support the growth and development of an area/district, and deliver services to those in need.  Our current digital tools with multiple applications and data sources have made this an inconsistent and frustrating experience at all levels.</a:t>
            </a:r>
          </a:p>
          <a:p>
            <a:endParaRPr lang="en-US"/>
          </a:p>
          <a:p>
            <a:r>
              <a:rPr lang="en-US"/>
              <a:t>The last major investment in digital tools was over five years ago, and technology has continued to advance, even faster during the pandemic.  And we need to advance our technology to better help you serve.</a:t>
            </a:r>
          </a:p>
        </p:txBody>
      </p:sp>
      <p:sp>
        <p:nvSpPr>
          <p:cNvPr id="4" name="Slide Number Placeholder 3"/>
          <p:cNvSpPr>
            <a:spLocks noGrp="1"/>
          </p:cNvSpPr>
          <p:nvPr>
            <p:ph type="sldNum" sz="quarter" idx="5"/>
          </p:nvPr>
        </p:nvSpPr>
        <p:spPr/>
        <p:txBody>
          <a:bodyPr/>
          <a:lstStyle/>
          <a:p>
            <a:fld id="{71AB24D9-1063-49BA-82E3-4CD2ED143F7D}" type="slidenum">
              <a:rPr lang="en-US" smtClean="0"/>
              <a:t>8</a:t>
            </a:fld>
            <a:endParaRPr lang="en-US"/>
          </a:p>
        </p:txBody>
      </p:sp>
    </p:spTree>
    <p:extLst>
      <p:ext uri="{BB962C8B-B14F-4D97-AF65-F5344CB8AC3E}">
        <p14:creationId xmlns:p14="http://schemas.microsoft.com/office/powerpoint/2010/main" val="3485130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This leads to the question of “Where are we headed”.  </a:t>
            </a:r>
          </a:p>
        </p:txBody>
      </p:sp>
      <p:sp>
        <p:nvSpPr>
          <p:cNvPr id="4" name="Slide Number Placeholder 3"/>
          <p:cNvSpPr>
            <a:spLocks noGrp="1"/>
          </p:cNvSpPr>
          <p:nvPr>
            <p:ph type="sldNum" sz="quarter" idx="5"/>
          </p:nvPr>
        </p:nvSpPr>
        <p:spPr/>
        <p:txBody>
          <a:bodyPr/>
          <a:lstStyle/>
          <a:p>
            <a:fld id="{71AB24D9-1063-49BA-82E3-4CD2ED143F7D}" type="slidenum">
              <a:rPr lang="en-US" smtClean="0"/>
              <a:t>9</a:t>
            </a:fld>
            <a:endParaRPr lang="en-US"/>
          </a:p>
        </p:txBody>
      </p:sp>
    </p:spTree>
    <p:extLst>
      <p:ext uri="{BB962C8B-B14F-4D97-AF65-F5344CB8AC3E}">
        <p14:creationId xmlns:p14="http://schemas.microsoft.com/office/powerpoint/2010/main" val="799109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en-US" dirty="0"/>
              <a:t>In our past fiscal year, your international board approved investment in moving forward with modernizing our digital tools to simplify our solutions by unifying Lions applications and data into one cohesive and consistent experience.  </a:t>
            </a:r>
          </a:p>
          <a:p>
            <a:endParaRPr lang="en-US"/>
          </a:p>
          <a:p>
            <a:r>
              <a:rPr lang="en-US" dirty="0"/>
              <a:t>Behind the scenes work has been in progress over the past months and will continue into early 2023 toward a launch of an improved experience in mid 2023.</a:t>
            </a:r>
            <a:endParaRPr lang="en-US" dirty="0">
              <a:cs typeface="Calibri"/>
            </a:endParaRPr>
          </a:p>
          <a:p>
            <a:endParaRPr lang="en-US"/>
          </a:p>
          <a:p>
            <a:r>
              <a:rPr lang="en-US" dirty="0"/>
              <a:t>This is an evolution, guided by lessons learned, feedback from Lions and leveraging new, more secure commercially available cloud-based software.</a:t>
            </a:r>
            <a:endParaRPr lang="en-US" dirty="0">
              <a:cs typeface="Calibri"/>
            </a:endParaRPr>
          </a:p>
        </p:txBody>
      </p:sp>
      <p:sp>
        <p:nvSpPr>
          <p:cNvPr id="4" name="Slide Number Placeholder 3"/>
          <p:cNvSpPr>
            <a:spLocks noGrp="1"/>
          </p:cNvSpPr>
          <p:nvPr>
            <p:ph type="sldNum" sz="quarter" idx="5"/>
          </p:nvPr>
        </p:nvSpPr>
        <p:spPr/>
        <p:txBody>
          <a:bodyPr/>
          <a:lstStyle/>
          <a:p>
            <a:fld id="{71AB24D9-1063-49BA-82E3-4CD2ED143F7D}" type="slidenum">
              <a:rPr lang="en-US" smtClean="0"/>
              <a:t>10</a:t>
            </a:fld>
            <a:endParaRPr lang="en-US"/>
          </a:p>
        </p:txBody>
      </p:sp>
    </p:spTree>
    <p:extLst>
      <p:ext uri="{BB962C8B-B14F-4D97-AF65-F5344CB8AC3E}">
        <p14:creationId xmlns:p14="http://schemas.microsoft.com/office/powerpoint/2010/main" val="116164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en-US" dirty="0"/>
              <a:t>This evolution takes our existing capabilities and implements them into one unified experience.  Allowing access from one Lion account, to a consistent user interface, providing a unified experience with all capabilities available across your computer, tablet or mobile device.  To put it simply, we’re taking the functionality you have today with </a:t>
            </a:r>
            <a:r>
              <a:rPr lang="en-US" dirty="0" err="1"/>
              <a:t>MyLion</a:t>
            </a:r>
            <a:r>
              <a:rPr lang="en-US" dirty="0"/>
              <a:t>, MyLCI, Insights and some other tools and combining them into one cohesive and consistent experience — all built on a single platform: Salesforce. </a:t>
            </a:r>
          </a:p>
          <a:p>
            <a:endParaRPr lang="en-US">
              <a:cs typeface="Calibri"/>
            </a:endParaRPr>
          </a:p>
          <a:p>
            <a:r>
              <a:rPr lang="en-US" dirty="0"/>
              <a:t>Salesforce is the industry leader in cloud solutions used by more than 150,000 organizations, including over 40,000 nonprofit entities.  We are in good company, with significant support of this proven technology.</a:t>
            </a:r>
            <a:endParaRPr lang="en-US" dirty="0">
              <a:cs typeface="Calibri"/>
            </a:endParaRPr>
          </a:p>
        </p:txBody>
      </p:sp>
      <p:sp>
        <p:nvSpPr>
          <p:cNvPr id="4" name="Slide Number Placeholder 3"/>
          <p:cNvSpPr>
            <a:spLocks noGrp="1"/>
          </p:cNvSpPr>
          <p:nvPr>
            <p:ph type="sldNum" sz="quarter" idx="5"/>
          </p:nvPr>
        </p:nvSpPr>
        <p:spPr/>
        <p:txBody>
          <a:bodyPr/>
          <a:lstStyle/>
          <a:p>
            <a:fld id="{71AB24D9-1063-49BA-82E3-4CD2ED143F7D}" type="slidenum">
              <a:rPr lang="en-US" smtClean="0"/>
              <a:t>11</a:t>
            </a:fld>
            <a:endParaRPr lang="en-US"/>
          </a:p>
        </p:txBody>
      </p:sp>
    </p:spTree>
    <p:extLst>
      <p:ext uri="{BB962C8B-B14F-4D97-AF65-F5344CB8AC3E}">
        <p14:creationId xmlns:p14="http://schemas.microsoft.com/office/powerpoint/2010/main" val="1787430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A357-CDCA-47B0-B828-B5DAC52E6F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B33677A-B18B-43E3-90BB-0578D8333A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C1DF2C-5526-4D1D-804B-78ECB4E0AB3B}"/>
              </a:ext>
            </a:extLst>
          </p:cNvPr>
          <p:cNvSpPr>
            <a:spLocks noGrp="1"/>
          </p:cNvSpPr>
          <p:nvPr>
            <p:ph type="dt" sz="half" idx="10"/>
          </p:nvPr>
        </p:nvSpPr>
        <p:spPr/>
        <p:txBody>
          <a:bodyPr/>
          <a:lstStyle/>
          <a:p>
            <a:fld id="{EB96C180-149D-47B9-BA4D-16949D2BB8E2}" type="datetimeFigureOut">
              <a:rPr lang="en-US" smtClean="0"/>
              <a:t>3/7/2023</a:t>
            </a:fld>
            <a:endParaRPr lang="en-US"/>
          </a:p>
        </p:txBody>
      </p:sp>
      <p:sp>
        <p:nvSpPr>
          <p:cNvPr id="5" name="Footer Placeholder 4">
            <a:extLst>
              <a:ext uri="{FF2B5EF4-FFF2-40B4-BE49-F238E27FC236}">
                <a16:creationId xmlns:a16="http://schemas.microsoft.com/office/drawing/2014/main" id="{D8FB6DC3-C129-47C9-9351-CC56CACCDE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B1A8EC-5F6F-4867-A2B5-6261340B0E46}"/>
              </a:ext>
            </a:extLst>
          </p:cNvPr>
          <p:cNvSpPr>
            <a:spLocks noGrp="1"/>
          </p:cNvSpPr>
          <p:nvPr>
            <p:ph type="sldNum" sz="quarter" idx="12"/>
          </p:nvPr>
        </p:nvSpPr>
        <p:spPr/>
        <p:txBody>
          <a:bodyPr/>
          <a:lstStyle/>
          <a:p>
            <a:fld id="{DA433625-84EC-4C15-B3B4-D4304D3873E7}" type="slidenum">
              <a:rPr lang="en-US" smtClean="0"/>
              <a:t>‹#›</a:t>
            </a:fld>
            <a:endParaRPr lang="en-US"/>
          </a:p>
        </p:txBody>
      </p:sp>
    </p:spTree>
    <p:extLst>
      <p:ext uri="{BB962C8B-B14F-4D97-AF65-F5344CB8AC3E}">
        <p14:creationId xmlns:p14="http://schemas.microsoft.com/office/powerpoint/2010/main" val="1565858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39156-AF13-4EA1-8528-A74D3957D6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37B7AC-E31C-40E9-BC3E-9AC941C11C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C933E6-0D4E-4B42-B6E4-A765F683E8B7}"/>
              </a:ext>
            </a:extLst>
          </p:cNvPr>
          <p:cNvSpPr>
            <a:spLocks noGrp="1"/>
          </p:cNvSpPr>
          <p:nvPr>
            <p:ph type="dt" sz="half" idx="10"/>
          </p:nvPr>
        </p:nvSpPr>
        <p:spPr/>
        <p:txBody>
          <a:bodyPr/>
          <a:lstStyle/>
          <a:p>
            <a:fld id="{EB96C180-149D-47B9-BA4D-16949D2BB8E2}" type="datetimeFigureOut">
              <a:rPr lang="en-US" smtClean="0"/>
              <a:t>3/7/2023</a:t>
            </a:fld>
            <a:endParaRPr lang="en-US"/>
          </a:p>
        </p:txBody>
      </p:sp>
      <p:sp>
        <p:nvSpPr>
          <p:cNvPr id="5" name="Footer Placeholder 4">
            <a:extLst>
              <a:ext uri="{FF2B5EF4-FFF2-40B4-BE49-F238E27FC236}">
                <a16:creationId xmlns:a16="http://schemas.microsoft.com/office/drawing/2014/main" id="{98F9ACC8-BB38-4496-A784-3DD3BB3C9D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75EBFD-9E91-4613-B308-FBEFD7A906E2}"/>
              </a:ext>
            </a:extLst>
          </p:cNvPr>
          <p:cNvSpPr>
            <a:spLocks noGrp="1"/>
          </p:cNvSpPr>
          <p:nvPr>
            <p:ph type="sldNum" sz="quarter" idx="12"/>
          </p:nvPr>
        </p:nvSpPr>
        <p:spPr/>
        <p:txBody>
          <a:bodyPr/>
          <a:lstStyle/>
          <a:p>
            <a:fld id="{DA433625-84EC-4C15-B3B4-D4304D3873E7}" type="slidenum">
              <a:rPr lang="en-US" smtClean="0"/>
              <a:t>‹#›</a:t>
            </a:fld>
            <a:endParaRPr lang="en-US"/>
          </a:p>
        </p:txBody>
      </p:sp>
    </p:spTree>
    <p:extLst>
      <p:ext uri="{BB962C8B-B14F-4D97-AF65-F5344CB8AC3E}">
        <p14:creationId xmlns:p14="http://schemas.microsoft.com/office/powerpoint/2010/main" val="2265461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84DB9E-0E91-4A04-A056-989623EE301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F8A9A0-B02C-4870-8C25-40B8DF73518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2818AC-4F46-4C41-A88F-9475EEA79858}"/>
              </a:ext>
            </a:extLst>
          </p:cNvPr>
          <p:cNvSpPr>
            <a:spLocks noGrp="1"/>
          </p:cNvSpPr>
          <p:nvPr>
            <p:ph type="dt" sz="half" idx="10"/>
          </p:nvPr>
        </p:nvSpPr>
        <p:spPr/>
        <p:txBody>
          <a:bodyPr/>
          <a:lstStyle/>
          <a:p>
            <a:fld id="{EB96C180-149D-47B9-BA4D-16949D2BB8E2}" type="datetimeFigureOut">
              <a:rPr lang="en-US" smtClean="0"/>
              <a:t>3/7/2023</a:t>
            </a:fld>
            <a:endParaRPr lang="en-US"/>
          </a:p>
        </p:txBody>
      </p:sp>
      <p:sp>
        <p:nvSpPr>
          <p:cNvPr id="5" name="Footer Placeholder 4">
            <a:extLst>
              <a:ext uri="{FF2B5EF4-FFF2-40B4-BE49-F238E27FC236}">
                <a16:creationId xmlns:a16="http://schemas.microsoft.com/office/drawing/2014/main" id="{82083AD9-E1F3-4895-A671-A37A171783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0BC076-86D2-4D53-8FF9-AE844CE89B5D}"/>
              </a:ext>
            </a:extLst>
          </p:cNvPr>
          <p:cNvSpPr>
            <a:spLocks noGrp="1"/>
          </p:cNvSpPr>
          <p:nvPr>
            <p:ph type="sldNum" sz="quarter" idx="12"/>
          </p:nvPr>
        </p:nvSpPr>
        <p:spPr/>
        <p:txBody>
          <a:bodyPr/>
          <a:lstStyle/>
          <a:p>
            <a:fld id="{DA433625-84EC-4C15-B3B4-D4304D3873E7}" type="slidenum">
              <a:rPr lang="en-US" smtClean="0"/>
              <a:t>‹#›</a:t>
            </a:fld>
            <a:endParaRPr lang="en-US"/>
          </a:p>
        </p:txBody>
      </p:sp>
    </p:spTree>
    <p:extLst>
      <p:ext uri="{BB962C8B-B14F-4D97-AF65-F5344CB8AC3E}">
        <p14:creationId xmlns:p14="http://schemas.microsoft.com/office/powerpoint/2010/main" val="28276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C1144-57F8-4BA3-9584-29BCA8A2CA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D0018B-6A5B-4332-83A3-8A3719E5EA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B31471-DDE2-4205-B20F-EFE49962500D}"/>
              </a:ext>
            </a:extLst>
          </p:cNvPr>
          <p:cNvSpPr>
            <a:spLocks noGrp="1"/>
          </p:cNvSpPr>
          <p:nvPr>
            <p:ph type="dt" sz="half" idx="10"/>
          </p:nvPr>
        </p:nvSpPr>
        <p:spPr/>
        <p:txBody>
          <a:bodyPr/>
          <a:lstStyle/>
          <a:p>
            <a:fld id="{EB96C180-149D-47B9-BA4D-16949D2BB8E2}" type="datetimeFigureOut">
              <a:rPr lang="en-US" smtClean="0"/>
              <a:t>3/7/2023</a:t>
            </a:fld>
            <a:endParaRPr lang="en-US"/>
          </a:p>
        </p:txBody>
      </p:sp>
      <p:sp>
        <p:nvSpPr>
          <p:cNvPr id="5" name="Footer Placeholder 4">
            <a:extLst>
              <a:ext uri="{FF2B5EF4-FFF2-40B4-BE49-F238E27FC236}">
                <a16:creationId xmlns:a16="http://schemas.microsoft.com/office/drawing/2014/main" id="{7B84F0FA-F235-47F5-8F1B-6FF2E196B1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70C296-3E8D-4FA6-B23C-0D07D3F5BACA}"/>
              </a:ext>
            </a:extLst>
          </p:cNvPr>
          <p:cNvSpPr>
            <a:spLocks noGrp="1"/>
          </p:cNvSpPr>
          <p:nvPr>
            <p:ph type="sldNum" sz="quarter" idx="12"/>
          </p:nvPr>
        </p:nvSpPr>
        <p:spPr/>
        <p:txBody>
          <a:bodyPr/>
          <a:lstStyle/>
          <a:p>
            <a:fld id="{DA433625-84EC-4C15-B3B4-D4304D3873E7}" type="slidenum">
              <a:rPr lang="en-US" smtClean="0"/>
              <a:t>‹#›</a:t>
            </a:fld>
            <a:endParaRPr lang="en-US"/>
          </a:p>
        </p:txBody>
      </p:sp>
    </p:spTree>
    <p:extLst>
      <p:ext uri="{BB962C8B-B14F-4D97-AF65-F5344CB8AC3E}">
        <p14:creationId xmlns:p14="http://schemas.microsoft.com/office/powerpoint/2010/main" val="787300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49FE2-164A-4431-BE60-298B42E15E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FDE3248-30D8-464C-9642-C42254571C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3634B1F-A9B0-452D-8663-8F8E5DA44EDB}"/>
              </a:ext>
            </a:extLst>
          </p:cNvPr>
          <p:cNvSpPr>
            <a:spLocks noGrp="1"/>
          </p:cNvSpPr>
          <p:nvPr>
            <p:ph type="dt" sz="half" idx="10"/>
          </p:nvPr>
        </p:nvSpPr>
        <p:spPr/>
        <p:txBody>
          <a:bodyPr/>
          <a:lstStyle/>
          <a:p>
            <a:fld id="{EB96C180-149D-47B9-BA4D-16949D2BB8E2}" type="datetimeFigureOut">
              <a:rPr lang="en-US" smtClean="0"/>
              <a:t>3/7/2023</a:t>
            </a:fld>
            <a:endParaRPr lang="en-US"/>
          </a:p>
        </p:txBody>
      </p:sp>
      <p:sp>
        <p:nvSpPr>
          <p:cNvPr id="5" name="Footer Placeholder 4">
            <a:extLst>
              <a:ext uri="{FF2B5EF4-FFF2-40B4-BE49-F238E27FC236}">
                <a16:creationId xmlns:a16="http://schemas.microsoft.com/office/drawing/2014/main" id="{F06F43A5-DEF4-4703-833A-392DA3AFA7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5C5912-96E5-459E-9833-8CD28F67C7F3}"/>
              </a:ext>
            </a:extLst>
          </p:cNvPr>
          <p:cNvSpPr>
            <a:spLocks noGrp="1"/>
          </p:cNvSpPr>
          <p:nvPr>
            <p:ph type="sldNum" sz="quarter" idx="12"/>
          </p:nvPr>
        </p:nvSpPr>
        <p:spPr/>
        <p:txBody>
          <a:bodyPr/>
          <a:lstStyle/>
          <a:p>
            <a:fld id="{DA433625-84EC-4C15-B3B4-D4304D3873E7}" type="slidenum">
              <a:rPr lang="en-US" smtClean="0"/>
              <a:t>‹#›</a:t>
            </a:fld>
            <a:endParaRPr lang="en-US"/>
          </a:p>
        </p:txBody>
      </p:sp>
    </p:spTree>
    <p:extLst>
      <p:ext uri="{BB962C8B-B14F-4D97-AF65-F5344CB8AC3E}">
        <p14:creationId xmlns:p14="http://schemas.microsoft.com/office/powerpoint/2010/main" val="3410333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CC8A9-FECE-421F-BDF0-B13E6F5063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3AB6FD-89A7-43EC-9E2C-A5D144D527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F38F3D-3B95-4D67-A05B-0AA658C1970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1A2D23A-E83D-4106-9B93-033AD6A9F0C1}"/>
              </a:ext>
            </a:extLst>
          </p:cNvPr>
          <p:cNvSpPr>
            <a:spLocks noGrp="1"/>
          </p:cNvSpPr>
          <p:nvPr>
            <p:ph type="dt" sz="half" idx="10"/>
          </p:nvPr>
        </p:nvSpPr>
        <p:spPr/>
        <p:txBody>
          <a:bodyPr/>
          <a:lstStyle/>
          <a:p>
            <a:fld id="{EB96C180-149D-47B9-BA4D-16949D2BB8E2}" type="datetimeFigureOut">
              <a:rPr lang="en-US" smtClean="0"/>
              <a:t>3/7/2023</a:t>
            </a:fld>
            <a:endParaRPr lang="en-US"/>
          </a:p>
        </p:txBody>
      </p:sp>
      <p:sp>
        <p:nvSpPr>
          <p:cNvPr id="6" name="Footer Placeholder 5">
            <a:extLst>
              <a:ext uri="{FF2B5EF4-FFF2-40B4-BE49-F238E27FC236}">
                <a16:creationId xmlns:a16="http://schemas.microsoft.com/office/drawing/2014/main" id="{2C219FD3-DB0B-4F1A-BE90-E659C83BB2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67B1C8-BE2B-4EFA-A769-B3C72CA3B956}"/>
              </a:ext>
            </a:extLst>
          </p:cNvPr>
          <p:cNvSpPr>
            <a:spLocks noGrp="1"/>
          </p:cNvSpPr>
          <p:nvPr>
            <p:ph type="sldNum" sz="quarter" idx="12"/>
          </p:nvPr>
        </p:nvSpPr>
        <p:spPr/>
        <p:txBody>
          <a:bodyPr/>
          <a:lstStyle/>
          <a:p>
            <a:fld id="{DA433625-84EC-4C15-B3B4-D4304D3873E7}" type="slidenum">
              <a:rPr lang="en-US" smtClean="0"/>
              <a:t>‹#›</a:t>
            </a:fld>
            <a:endParaRPr lang="en-US"/>
          </a:p>
        </p:txBody>
      </p:sp>
    </p:spTree>
    <p:extLst>
      <p:ext uri="{BB962C8B-B14F-4D97-AF65-F5344CB8AC3E}">
        <p14:creationId xmlns:p14="http://schemas.microsoft.com/office/powerpoint/2010/main" val="1208494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F78D5-AEBE-4E4D-967D-30CC833614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9DDBC4-C0C8-444F-A07B-2704785342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397191-5094-4EA9-93DC-E5CEAE8D8B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823B4D-E638-452C-8914-D83F543F93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0208110-1042-490C-81F4-73F606FE74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90C183F-CB3A-48D8-871C-B70B26371391}"/>
              </a:ext>
            </a:extLst>
          </p:cNvPr>
          <p:cNvSpPr>
            <a:spLocks noGrp="1"/>
          </p:cNvSpPr>
          <p:nvPr>
            <p:ph type="dt" sz="half" idx="10"/>
          </p:nvPr>
        </p:nvSpPr>
        <p:spPr/>
        <p:txBody>
          <a:bodyPr/>
          <a:lstStyle/>
          <a:p>
            <a:fld id="{EB96C180-149D-47B9-BA4D-16949D2BB8E2}" type="datetimeFigureOut">
              <a:rPr lang="en-US" smtClean="0"/>
              <a:t>3/7/2023</a:t>
            </a:fld>
            <a:endParaRPr lang="en-US"/>
          </a:p>
        </p:txBody>
      </p:sp>
      <p:sp>
        <p:nvSpPr>
          <p:cNvPr id="8" name="Footer Placeholder 7">
            <a:extLst>
              <a:ext uri="{FF2B5EF4-FFF2-40B4-BE49-F238E27FC236}">
                <a16:creationId xmlns:a16="http://schemas.microsoft.com/office/drawing/2014/main" id="{81E826DC-3B11-4ECB-95C8-0F5644E417D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23EA795-9FBA-4229-9F10-0CAA5DAC80B0}"/>
              </a:ext>
            </a:extLst>
          </p:cNvPr>
          <p:cNvSpPr>
            <a:spLocks noGrp="1"/>
          </p:cNvSpPr>
          <p:nvPr>
            <p:ph type="sldNum" sz="quarter" idx="12"/>
          </p:nvPr>
        </p:nvSpPr>
        <p:spPr/>
        <p:txBody>
          <a:bodyPr/>
          <a:lstStyle/>
          <a:p>
            <a:fld id="{DA433625-84EC-4C15-B3B4-D4304D3873E7}" type="slidenum">
              <a:rPr lang="en-US" smtClean="0"/>
              <a:t>‹#›</a:t>
            </a:fld>
            <a:endParaRPr lang="en-US"/>
          </a:p>
        </p:txBody>
      </p:sp>
    </p:spTree>
    <p:extLst>
      <p:ext uri="{BB962C8B-B14F-4D97-AF65-F5344CB8AC3E}">
        <p14:creationId xmlns:p14="http://schemas.microsoft.com/office/powerpoint/2010/main" val="729037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D5BEA-9C52-4C9E-ADB7-337B9CB2D62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72980F2-36BA-480B-855B-9C4E249F93A7}"/>
              </a:ext>
            </a:extLst>
          </p:cNvPr>
          <p:cNvSpPr>
            <a:spLocks noGrp="1"/>
          </p:cNvSpPr>
          <p:nvPr>
            <p:ph type="dt" sz="half" idx="10"/>
          </p:nvPr>
        </p:nvSpPr>
        <p:spPr/>
        <p:txBody>
          <a:bodyPr/>
          <a:lstStyle/>
          <a:p>
            <a:fld id="{EB96C180-149D-47B9-BA4D-16949D2BB8E2}" type="datetimeFigureOut">
              <a:rPr lang="en-US" smtClean="0"/>
              <a:t>3/7/2023</a:t>
            </a:fld>
            <a:endParaRPr lang="en-US"/>
          </a:p>
        </p:txBody>
      </p:sp>
      <p:sp>
        <p:nvSpPr>
          <p:cNvPr id="4" name="Footer Placeholder 3">
            <a:extLst>
              <a:ext uri="{FF2B5EF4-FFF2-40B4-BE49-F238E27FC236}">
                <a16:creationId xmlns:a16="http://schemas.microsoft.com/office/drawing/2014/main" id="{339B4118-C2B3-4805-9266-1E6761AE6C4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797B7E-9236-4B08-8E51-CE91E16D1CBB}"/>
              </a:ext>
            </a:extLst>
          </p:cNvPr>
          <p:cNvSpPr>
            <a:spLocks noGrp="1"/>
          </p:cNvSpPr>
          <p:nvPr>
            <p:ph type="sldNum" sz="quarter" idx="12"/>
          </p:nvPr>
        </p:nvSpPr>
        <p:spPr/>
        <p:txBody>
          <a:bodyPr/>
          <a:lstStyle/>
          <a:p>
            <a:fld id="{DA433625-84EC-4C15-B3B4-D4304D3873E7}" type="slidenum">
              <a:rPr lang="en-US" smtClean="0"/>
              <a:t>‹#›</a:t>
            </a:fld>
            <a:endParaRPr lang="en-US"/>
          </a:p>
        </p:txBody>
      </p:sp>
    </p:spTree>
    <p:extLst>
      <p:ext uri="{BB962C8B-B14F-4D97-AF65-F5344CB8AC3E}">
        <p14:creationId xmlns:p14="http://schemas.microsoft.com/office/powerpoint/2010/main" val="3727209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76211B-25B3-4723-A733-C7C859B0404D}"/>
              </a:ext>
            </a:extLst>
          </p:cNvPr>
          <p:cNvSpPr>
            <a:spLocks noGrp="1"/>
          </p:cNvSpPr>
          <p:nvPr>
            <p:ph type="dt" sz="half" idx="10"/>
          </p:nvPr>
        </p:nvSpPr>
        <p:spPr/>
        <p:txBody>
          <a:bodyPr/>
          <a:lstStyle/>
          <a:p>
            <a:fld id="{EB96C180-149D-47B9-BA4D-16949D2BB8E2}" type="datetimeFigureOut">
              <a:rPr lang="en-US" smtClean="0"/>
              <a:t>3/7/2023</a:t>
            </a:fld>
            <a:endParaRPr lang="en-US"/>
          </a:p>
        </p:txBody>
      </p:sp>
      <p:sp>
        <p:nvSpPr>
          <p:cNvPr id="3" name="Footer Placeholder 2">
            <a:extLst>
              <a:ext uri="{FF2B5EF4-FFF2-40B4-BE49-F238E27FC236}">
                <a16:creationId xmlns:a16="http://schemas.microsoft.com/office/drawing/2014/main" id="{97A4B4B9-8A36-4269-9D34-6A21C654B68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67205B0-2F48-4FD7-A78A-E27C19DC8C1C}"/>
              </a:ext>
            </a:extLst>
          </p:cNvPr>
          <p:cNvSpPr>
            <a:spLocks noGrp="1"/>
          </p:cNvSpPr>
          <p:nvPr>
            <p:ph type="sldNum" sz="quarter" idx="12"/>
          </p:nvPr>
        </p:nvSpPr>
        <p:spPr/>
        <p:txBody>
          <a:bodyPr/>
          <a:lstStyle/>
          <a:p>
            <a:fld id="{DA433625-84EC-4C15-B3B4-D4304D3873E7}" type="slidenum">
              <a:rPr lang="en-US" smtClean="0"/>
              <a:t>‹#›</a:t>
            </a:fld>
            <a:endParaRPr lang="en-US"/>
          </a:p>
        </p:txBody>
      </p:sp>
    </p:spTree>
    <p:extLst>
      <p:ext uri="{BB962C8B-B14F-4D97-AF65-F5344CB8AC3E}">
        <p14:creationId xmlns:p14="http://schemas.microsoft.com/office/powerpoint/2010/main" val="1796545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C9904-7CC2-4186-9177-48EC75F6ED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19A40A-4381-4A73-B7B3-D74F80BED2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4A0FAC-782D-4312-9F0F-53653C31E5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38A8B1-9E53-4A79-B865-9A172C164EAF}"/>
              </a:ext>
            </a:extLst>
          </p:cNvPr>
          <p:cNvSpPr>
            <a:spLocks noGrp="1"/>
          </p:cNvSpPr>
          <p:nvPr>
            <p:ph type="dt" sz="half" idx="10"/>
          </p:nvPr>
        </p:nvSpPr>
        <p:spPr/>
        <p:txBody>
          <a:bodyPr/>
          <a:lstStyle/>
          <a:p>
            <a:fld id="{EB96C180-149D-47B9-BA4D-16949D2BB8E2}" type="datetimeFigureOut">
              <a:rPr lang="en-US" smtClean="0"/>
              <a:t>3/7/2023</a:t>
            </a:fld>
            <a:endParaRPr lang="en-US"/>
          </a:p>
        </p:txBody>
      </p:sp>
      <p:sp>
        <p:nvSpPr>
          <p:cNvPr id="6" name="Footer Placeholder 5">
            <a:extLst>
              <a:ext uri="{FF2B5EF4-FFF2-40B4-BE49-F238E27FC236}">
                <a16:creationId xmlns:a16="http://schemas.microsoft.com/office/drawing/2014/main" id="{74477577-3E1F-499F-93A8-B2F2BDD607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D51400-F929-4773-84FC-D3B9EE758A49}"/>
              </a:ext>
            </a:extLst>
          </p:cNvPr>
          <p:cNvSpPr>
            <a:spLocks noGrp="1"/>
          </p:cNvSpPr>
          <p:nvPr>
            <p:ph type="sldNum" sz="quarter" idx="12"/>
          </p:nvPr>
        </p:nvSpPr>
        <p:spPr/>
        <p:txBody>
          <a:bodyPr/>
          <a:lstStyle/>
          <a:p>
            <a:fld id="{DA433625-84EC-4C15-B3B4-D4304D3873E7}" type="slidenum">
              <a:rPr lang="en-US" smtClean="0"/>
              <a:t>‹#›</a:t>
            </a:fld>
            <a:endParaRPr lang="en-US"/>
          </a:p>
        </p:txBody>
      </p:sp>
    </p:spTree>
    <p:extLst>
      <p:ext uri="{BB962C8B-B14F-4D97-AF65-F5344CB8AC3E}">
        <p14:creationId xmlns:p14="http://schemas.microsoft.com/office/powerpoint/2010/main" val="26850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1C3D5-3A69-43D5-AD2A-BF484A3E88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56094AE-BF26-4157-A275-36EEB013B1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7986E9E-EF7D-4164-97FD-B276BB3F5C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D3D777-2A83-47B0-A0AE-7F42EA23931E}"/>
              </a:ext>
            </a:extLst>
          </p:cNvPr>
          <p:cNvSpPr>
            <a:spLocks noGrp="1"/>
          </p:cNvSpPr>
          <p:nvPr>
            <p:ph type="dt" sz="half" idx="10"/>
          </p:nvPr>
        </p:nvSpPr>
        <p:spPr/>
        <p:txBody>
          <a:bodyPr/>
          <a:lstStyle/>
          <a:p>
            <a:fld id="{EB96C180-149D-47B9-BA4D-16949D2BB8E2}" type="datetimeFigureOut">
              <a:rPr lang="en-US" smtClean="0"/>
              <a:t>3/7/2023</a:t>
            </a:fld>
            <a:endParaRPr lang="en-US"/>
          </a:p>
        </p:txBody>
      </p:sp>
      <p:sp>
        <p:nvSpPr>
          <p:cNvPr id="6" name="Footer Placeholder 5">
            <a:extLst>
              <a:ext uri="{FF2B5EF4-FFF2-40B4-BE49-F238E27FC236}">
                <a16:creationId xmlns:a16="http://schemas.microsoft.com/office/drawing/2014/main" id="{86F14294-9D25-4D9D-97F0-B132F636FE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6B4985-609F-45B9-BF32-2D80579E2A85}"/>
              </a:ext>
            </a:extLst>
          </p:cNvPr>
          <p:cNvSpPr>
            <a:spLocks noGrp="1"/>
          </p:cNvSpPr>
          <p:nvPr>
            <p:ph type="sldNum" sz="quarter" idx="12"/>
          </p:nvPr>
        </p:nvSpPr>
        <p:spPr/>
        <p:txBody>
          <a:bodyPr/>
          <a:lstStyle/>
          <a:p>
            <a:fld id="{DA433625-84EC-4C15-B3B4-D4304D3873E7}" type="slidenum">
              <a:rPr lang="en-US" smtClean="0"/>
              <a:t>‹#›</a:t>
            </a:fld>
            <a:endParaRPr lang="en-US"/>
          </a:p>
        </p:txBody>
      </p:sp>
    </p:spTree>
    <p:extLst>
      <p:ext uri="{BB962C8B-B14F-4D97-AF65-F5344CB8AC3E}">
        <p14:creationId xmlns:p14="http://schemas.microsoft.com/office/powerpoint/2010/main" val="424006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2A7786"/>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9E2609-2B8D-4064-8FAB-519DB380B6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A069C2-A1E7-40ED-82C3-30B61AFFC2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40152F-C48D-496B-8032-9453608E14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96C180-149D-47B9-BA4D-16949D2BB8E2}" type="datetimeFigureOut">
              <a:rPr lang="en-US" smtClean="0"/>
              <a:t>3/7/2023</a:t>
            </a:fld>
            <a:endParaRPr lang="en-US"/>
          </a:p>
        </p:txBody>
      </p:sp>
      <p:sp>
        <p:nvSpPr>
          <p:cNvPr id="5" name="Footer Placeholder 4">
            <a:extLst>
              <a:ext uri="{FF2B5EF4-FFF2-40B4-BE49-F238E27FC236}">
                <a16:creationId xmlns:a16="http://schemas.microsoft.com/office/drawing/2014/main" id="{62665C86-2BFE-4257-8075-A36ABACFB0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FB0268-8102-498E-8543-5D6B7A276C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433625-84EC-4C15-B3B4-D4304D3873E7}" type="slidenum">
              <a:rPr lang="en-US" smtClean="0"/>
              <a:t>‹#›</a:t>
            </a:fld>
            <a:endParaRPr lang="en-US"/>
          </a:p>
        </p:txBody>
      </p:sp>
    </p:spTree>
    <p:extLst>
      <p:ext uri="{BB962C8B-B14F-4D97-AF65-F5344CB8AC3E}">
        <p14:creationId xmlns:p14="http://schemas.microsoft.com/office/powerpoint/2010/main" val="282178152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4.emf"/><Relationship Id="rId13" Type="http://schemas.openxmlformats.org/officeDocument/2006/relationships/image" Target="../media/image5.png"/><Relationship Id="rId18" Type="http://schemas.openxmlformats.org/officeDocument/2006/relationships/image" Target="../media/image22.png"/><Relationship Id="rId3" Type="http://schemas.openxmlformats.org/officeDocument/2006/relationships/image" Target="../media/image30.png"/><Relationship Id="rId21" Type="http://schemas.openxmlformats.org/officeDocument/2006/relationships/image" Target="../media/image3.png"/><Relationship Id="rId7" Type="http://schemas.openxmlformats.org/officeDocument/2006/relationships/image" Target="../media/image33.emf"/><Relationship Id="rId12" Type="http://schemas.openxmlformats.org/officeDocument/2006/relationships/image" Target="../media/image38.emf"/><Relationship Id="rId17" Type="http://schemas.openxmlformats.org/officeDocument/2006/relationships/image" Target="../media/image26.png"/><Relationship Id="rId2" Type="http://schemas.openxmlformats.org/officeDocument/2006/relationships/notesSlide" Target="../notesSlides/notesSlide8.xml"/><Relationship Id="rId16" Type="http://schemas.openxmlformats.org/officeDocument/2006/relationships/image" Target="../media/image25.png"/><Relationship Id="rId20"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2.emf"/><Relationship Id="rId11" Type="http://schemas.openxmlformats.org/officeDocument/2006/relationships/image" Target="../media/image37.emf"/><Relationship Id="rId5" Type="http://schemas.openxmlformats.org/officeDocument/2006/relationships/image" Target="../media/image24.emf"/><Relationship Id="rId15" Type="http://schemas.openxmlformats.org/officeDocument/2006/relationships/image" Target="../media/image29.png"/><Relationship Id="rId10" Type="http://schemas.openxmlformats.org/officeDocument/2006/relationships/image" Target="../media/image36.emf"/><Relationship Id="rId19" Type="http://schemas.openxmlformats.org/officeDocument/2006/relationships/image" Target="../media/image27.png"/><Relationship Id="rId4" Type="http://schemas.openxmlformats.org/officeDocument/2006/relationships/image" Target="../media/image31.emf"/><Relationship Id="rId9" Type="http://schemas.openxmlformats.org/officeDocument/2006/relationships/image" Target="../media/image35.emf"/><Relationship Id="rId14" Type="http://schemas.openxmlformats.org/officeDocument/2006/relationships/image" Target="../media/image28.pn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4.emf"/><Relationship Id="rId18" Type="http://schemas.openxmlformats.org/officeDocument/2006/relationships/image" Target="../media/image29.png"/><Relationship Id="rId3" Type="http://schemas.openxmlformats.org/officeDocument/2006/relationships/image" Target="../media/image18.png"/><Relationship Id="rId21" Type="http://schemas.openxmlformats.org/officeDocument/2006/relationships/image" Target="../media/image3.png"/><Relationship Id="rId7" Type="http://schemas.openxmlformats.org/officeDocument/2006/relationships/image" Target="../media/image20.png"/><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notesSlide" Target="../notesSlides/notesSlide9.xml"/><Relationship Id="rId16" Type="http://schemas.openxmlformats.org/officeDocument/2006/relationships/image" Target="../media/image27.png"/><Relationship Id="rId20"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14.png"/><Relationship Id="rId11" Type="http://schemas.openxmlformats.org/officeDocument/2006/relationships/image" Target="../media/image22.png"/><Relationship Id="rId5" Type="http://schemas.openxmlformats.org/officeDocument/2006/relationships/image" Target="../media/image19.png"/><Relationship Id="rId15" Type="http://schemas.openxmlformats.org/officeDocument/2006/relationships/image" Target="../media/image26.png"/><Relationship Id="rId10" Type="http://schemas.openxmlformats.org/officeDocument/2006/relationships/image" Target="../media/image17.png"/><Relationship Id="rId19" Type="http://schemas.openxmlformats.org/officeDocument/2006/relationships/image" Target="../media/image39.png"/><Relationship Id="rId4" Type="http://schemas.openxmlformats.org/officeDocument/2006/relationships/image" Target="../media/image15.png"/><Relationship Id="rId9" Type="http://schemas.openxmlformats.org/officeDocument/2006/relationships/image" Target="../media/image21.png"/><Relationship Id="rId1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41.jpe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42.emf"/><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hyperlink" Target="https://www.lionsclubs.org/en/resources-for-members/digital-products/portal-updates?fbclid=IwAR39kPkNgOSsTbLuDIo1Yma5lUDof5LsF5vXRhlylt6cGjlrKkJZhzSOBKU"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hyperlink" Target="https://www.lionsclubs.org/en/resources-for-members/digital-products/portal-updates?fbclid=IwAR39kPkNgOSsTbLuDIo1Yma5lUDof5LsF5vXRhlylt6cGjlrKkJZhzSOBKU" TargetMode="Externa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hyperlink" Target="https://www.lionsclubs.org/en/resources-for-members/digital-products/portal-updates?fbclid=IwAR39kPkNgOSsTbLuDIo1Yma5lUDof5LsF5vXRhlylt6cGjlrKkJZhzSOBKU" TargetMode="Externa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hyperlink" Target="mailto:salesforcefeedback@lionsclubs.org" TargetMode="External"/><Relationship Id="rId5" Type="http://schemas.openxmlformats.org/officeDocument/2006/relationships/hyperlink" Target="https://www.lionsclubs.org/en/resources-for-members/digital-products/portal-updates?fbclid=IwAR39kPkNgOSsTbLuDIo1Yma5lUDof5LsF5vXRhlylt6cGjlrKkJZhzSOBKU" TargetMode="Externa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43.jp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www.lions2s2.org/lion-portal" TargetMode="External"/><Relationship Id="rId5" Type="http://schemas.openxmlformats.org/officeDocument/2006/relationships/hyperlink" Target="https://account.lionsclubs.org/" TargetMode="External"/><Relationship Id="rId4" Type="http://schemas.openxmlformats.org/officeDocument/2006/relationships/hyperlink" Target="https://www.lionsclubs.org/en/resources-for-members/digital-products/portal-updates?fbclid=IwAR39kPkNgOSsTbLuDIo1Yma5lUDof5LsF5vXRhlylt6cGjlrKkJZhzSOBKU"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3.png"/><Relationship Id="rId4" Type="http://schemas.openxmlformats.org/officeDocument/2006/relationships/image" Target="../media/image9.png"/><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4.png"/><Relationship Id="rId7"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4.emf"/><Relationship Id="rId18" Type="http://schemas.openxmlformats.org/officeDocument/2006/relationships/image" Target="../media/image29.png"/><Relationship Id="rId3" Type="http://schemas.openxmlformats.org/officeDocument/2006/relationships/image" Target="../media/image18.png"/><Relationship Id="rId7" Type="http://schemas.openxmlformats.org/officeDocument/2006/relationships/image" Target="../media/image20.png"/><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notesSlide" Target="../notesSlides/notesSlide6.xml"/><Relationship Id="rId16" Type="http://schemas.openxmlformats.org/officeDocument/2006/relationships/image" Target="../media/image27.png"/><Relationship Id="rId20"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14.png"/><Relationship Id="rId11" Type="http://schemas.openxmlformats.org/officeDocument/2006/relationships/image" Target="../media/image22.png"/><Relationship Id="rId5" Type="http://schemas.openxmlformats.org/officeDocument/2006/relationships/image" Target="../media/image19.png"/><Relationship Id="rId15" Type="http://schemas.openxmlformats.org/officeDocument/2006/relationships/image" Target="../media/image26.png"/><Relationship Id="rId10" Type="http://schemas.openxmlformats.org/officeDocument/2006/relationships/image" Target="../media/image17.png"/><Relationship Id="rId19" Type="http://schemas.openxmlformats.org/officeDocument/2006/relationships/image" Target="../media/image2.png"/><Relationship Id="rId4" Type="http://schemas.openxmlformats.org/officeDocument/2006/relationships/image" Target="../media/image15.png"/><Relationship Id="rId9" Type="http://schemas.openxmlformats.org/officeDocument/2006/relationships/image" Target="../media/image21.png"/><Relationship Id="rId1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F7755ECF-14DA-412F-9674-2A04F42A92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4008" y="242445"/>
            <a:ext cx="4585083" cy="1804907"/>
          </a:xfrm>
          <a:prstGeom prst="rect">
            <a:avLst/>
          </a:prstGeom>
        </p:spPr>
      </p:pic>
      <p:pic>
        <p:nvPicPr>
          <p:cNvPr id="7" name="Picture 6" descr="Logo&#10;&#10;Description automatically generated">
            <a:extLst>
              <a:ext uri="{FF2B5EF4-FFF2-40B4-BE49-F238E27FC236}">
                <a16:creationId xmlns:a16="http://schemas.microsoft.com/office/drawing/2014/main" id="{1D625455-14EE-4662-BB6F-2860DED9A5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5454" y="3734675"/>
            <a:ext cx="2944091" cy="2944091"/>
          </a:xfrm>
          <a:prstGeom prst="rect">
            <a:avLst/>
          </a:prstGeom>
        </p:spPr>
      </p:pic>
      <p:sp>
        <p:nvSpPr>
          <p:cNvPr id="9" name="TextBox 8">
            <a:extLst>
              <a:ext uri="{FF2B5EF4-FFF2-40B4-BE49-F238E27FC236}">
                <a16:creationId xmlns:a16="http://schemas.microsoft.com/office/drawing/2014/main" id="{65BC6636-1219-48FF-8CDF-F00A169EA495}"/>
              </a:ext>
            </a:extLst>
          </p:cNvPr>
          <p:cNvSpPr txBox="1"/>
          <p:nvPr/>
        </p:nvSpPr>
        <p:spPr>
          <a:xfrm>
            <a:off x="537085" y="2327156"/>
            <a:ext cx="10463423" cy="2308324"/>
          </a:xfrm>
          <a:prstGeom prst="rect">
            <a:avLst/>
          </a:prstGeom>
          <a:noFill/>
        </p:spPr>
        <p:txBody>
          <a:bodyPr wrap="square" rtlCol="0">
            <a:spAutoFit/>
          </a:bodyPr>
          <a:lstStyle/>
          <a:p>
            <a:pPr algn="ctr"/>
            <a:r>
              <a:rPr lang="en-US" sz="7200" b="1" dirty="0"/>
              <a:t>LION PORTAL</a:t>
            </a:r>
          </a:p>
          <a:p>
            <a:pPr algn="ctr"/>
            <a:r>
              <a:rPr lang="en-US" sz="7200" b="1" dirty="0"/>
              <a:t>THE TRAVEL PLAN</a:t>
            </a:r>
          </a:p>
        </p:txBody>
      </p:sp>
      <p:pic>
        <p:nvPicPr>
          <p:cNvPr id="2" name="Picture 1" descr="A picture containing text, outdoor object&#10;&#10;Description automatically generated">
            <a:extLst>
              <a:ext uri="{FF2B5EF4-FFF2-40B4-BE49-F238E27FC236}">
                <a16:creationId xmlns:a16="http://schemas.microsoft.com/office/drawing/2014/main" id="{CAEBEFCE-9062-EA0D-E29F-5A8AE261BD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085" y="4350958"/>
            <a:ext cx="1865456" cy="2395414"/>
          </a:xfrm>
          <a:prstGeom prst="rect">
            <a:avLst/>
          </a:prstGeom>
        </p:spPr>
      </p:pic>
    </p:spTree>
    <p:extLst>
      <p:ext uri="{BB962C8B-B14F-4D97-AF65-F5344CB8AC3E}">
        <p14:creationId xmlns:p14="http://schemas.microsoft.com/office/powerpoint/2010/main" val="1398665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A picture containing background pattern&#10;&#10;Description automatically generated">
            <a:extLst>
              <a:ext uri="{FF2B5EF4-FFF2-40B4-BE49-F238E27FC236}">
                <a16:creationId xmlns:a16="http://schemas.microsoft.com/office/drawing/2014/main" id="{4C01C426-CA77-2CA7-3065-97E37C2634F0}"/>
              </a:ext>
            </a:extLst>
          </p:cNvPr>
          <p:cNvPicPr>
            <a:picLocks noChangeAspect="1"/>
          </p:cNvPicPr>
          <p:nvPr/>
        </p:nvPicPr>
        <p:blipFill rotWithShape="1">
          <a:blip r:embed="rId3">
            <a:extLst>
              <a:ext uri="{28A0092B-C50C-407E-A947-70E740481C1C}">
                <a14:useLocalDpi xmlns:a14="http://schemas.microsoft.com/office/drawing/2010/main" val="0"/>
              </a:ext>
            </a:extLst>
          </a:blip>
          <a:srcRect t="-27" r="-72" b="-133"/>
          <a:stretch/>
        </p:blipFill>
        <p:spPr>
          <a:xfrm>
            <a:off x="-1337" y="1149173"/>
            <a:ext cx="10138154" cy="5763409"/>
          </a:xfrm>
          <a:prstGeom prst="rect">
            <a:avLst/>
          </a:prstGeom>
        </p:spPr>
      </p:pic>
      <p:sp>
        <p:nvSpPr>
          <p:cNvPr id="4" name="TextBox 3">
            <a:extLst>
              <a:ext uri="{FF2B5EF4-FFF2-40B4-BE49-F238E27FC236}">
                <a16:creationId xmlns:a16="http://schemas.microsoft.com/office/drawing/2014/main" id="{2E204FB1-FE93-5389-C48C-D0F14D12BD10}"/>
              </a:ext>
            </a:extLst>
          </p:cNvPr>
          <p:cNvSpPr txBox="1">
            <a:spLocks noChangeArrowheads="1"/>
          </p:cNvSpPr>
          <p:nvPr/>
        </p:nvSpPr>
        <p:spPr bwMode="auto">
          <a:xfrm>
            <a:off x="6307040" y="756671"/>
            <a:ext cx="5018233" cy="2302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9pPr>
          </a:lstStyle>
          <a:p>
            <a:r>
              <a:rPr lang="en-US" altLang="en-US" sz="3600" b="1" dirty="0">
                <a:solidFill>
                  <a:schemeClr val="bg1"/>
                </a:solidFill>
                <a:latin typeface="Arial"/>
                <a:cs typeface="Arial"/>
              </a:rPr>
              <a:t>In mid 2023, we are moving to one streamlined digital experience.</a:t>
            </a:r>
            <a:endParaRPr lang="en-US" b="1" dirty="0">
              <a:solidFill>
                <a:schemeClr val="bg1"/>
              </a:solidFill>
              <a:latin typeface="Arial"/>
            </a:endParaRPr>
          </a:p>
        </p:txBody>
      </p:sp>
      <p:sp>
        <p:nvSpPr>
          <p:cNvPr id="6" name="Oval 5">
            <a:extLst>
              <a:ext uri="{FF2B5EF4-FFF2-40B4-BE49-F238E27FC236}">
                <a16:creationId xmlns:a16="http://schemas.microsoft.com/office/drawing/2014/main" id="{FFA851F4-5128-18C8-3E8E-6A1313B000C3}"/>
              </a:ext>
            </a:extLst>
          </p:cNvPr>
          <p:cNvSpPr/>
          <p:nvPr/>
        </p:nvSpPr>
        <p:spPr>
          <a:xfrm>
            <a:off x="76520" y="1606947"/>
            <a:ext cx="715319" cy="740507"/>
          </a:xfrm>
          <a:prstGeom prst="ellipse">
            <a:avLst/>
          </a:prstGeom>
          <a:solidFill>
            <a:srgbClr val="2E599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7" name="Oval 6">
            <a:extLst>
              <a:ext uri="{FF2B5EF4-FFF2-40B4-BE49-F238E27FC236}">
                <a16:creationId xmlns:a16="http://schemas.microsoft.com/office/drawing/2014/main" id="{6FCA28D3-435F-8691-8752-D2B46796BADF}"/>
              </a:ext>
            </a:extLst>
          </p:cNvPr>
          <p:cNvSpPr/>
          <p:nvPr/>
        </p:nvSpPr>
        <p:spPr>
          <a:xfrm>
            <a:off x="1334414" y="2254494"/>
            <a:ext cx="715319" cy="740507"/>
          </a:xfrm>
          <a:prstGeom prst="ellipse">
            <a:avLst/>
          </a:prstGeom>
          <a:solidFill>
            <a:srgbClr val="F0C3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8" name="Oval 7">
            <a:extLst>
              <a:ext uri="{FF2B5EF4-FFF2-40B4-BE49-F238E27FC236}">
                <a16:creationId xmlns:a16="http://schemas.microsoft.com/office/drawing/2014/main" id="{DB82E048-0215-02CF-6E12-76E3FA7F04C3}"/>
              </a:ext>
            </a:extLst>
          </p:cNvPr>
          <p:cNvSpPr/>
          <p:nvPr/>
        </p:nvSpPr>
        <p:spPr>
          <a:xfrm>
            <a:off x="2633842" y="2105293"/>
            <a:ext cx="715319" cy="740507"/>
          </a:xfrm>
          <a:prstGeom prst="ellipse">
            <a:avLst/>
          </a:prstGeom>
          <a:solidFill>
            <a:srgbClr val="732E8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9" name="Oval 8">
            <a:extLst>
              <a:ext uri="{FF2B5EF4-FFF2-40B4-BE49-F238E27FC236}">
                <a16:creationId xmlns:a16="http://schemas.microsoft.com/office/drawing/2014/main" id="{0D936622-6B00-D344-B179-0F09FEE57EDC}"/>
              </a:ext>
            </a:extLst>
          </p:cNvPr>
          <p:cNvSpPr/>
          <p:nvPr/>
        </p:nvSpPr>
        <p:spPr>
          <a:xfrm>
            <a:off x="1000908" y="3557893"/>
            <a:ext cx="715319" cy="740507"/>
          </a:xfrm>
          <a:prstGeom prst="ellipse">
            <a:avLst/>
          </a:prstGeom>
          <a:solidFill>
            <a:srgbClr val="545459"/>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10" name="Oval 9">
            <a:extLst>
              <a:ext uri="{FF2B5EF4-FFF2-40B4-BE49-F238E27FC236}">
                <a16:creationId xmlns:a16="http://schemas.microsoft.com/office/drawing/2014/main" id="{95F7AABC-1660-3B46-0382-9ABB4135EAC6}"/>
              </a:ext>
            </a:extLst>
          </p:cNvPr>
          <p:cNvSpPr/>
          <p:nvPr/>
        </p:nvSpPr>
        <p:spPr>
          <a:xfrm>
            <a:off x="206662" y="2845800"/>
            <a:ext cx="715319" cy="740507"/>
          </a:xfrm>
          <a:prstGeom prst="ellipse">
            <a:avLst/>
          </a:prstGeom>
          <a:solidFill>
            <a:srgbClr val="0D223F"/>
          </a:soli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1" name="Picture 10">
            <a:extLst>
              <a:ext uri="{FF2B5EF4-FFF2-40B4-BE49-F238E27FC236}">
                <a16:creationId xmlns:a16="http://schemas.microsoft.com/office/drawing/2014/main" id="{F79C620A-E8F1-878F-B7A5-557BC9757F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271" y="3056104"/>
            <a:ext cx="383973" cy="285846"/>
          </a:xfrm>
          <a:prstGeom prst="rect">
            <a:avLst/>
          </a:prstGeom>
        </p:spPr>
      </p:pic>
      <p:pic>
        <p:nvPicPr>
          <p:cNvPr id="12" name="Picture 11">
            <a:extLst>
              <a:ext uri="{FF2B5EF4-FFF2-40B4-BE49-F238E27FC236}">
                <a16:creationId xmlns:a16="http://schemas.microsoft.com/office/drawing/2014/main" id="{165F9DF0-2063-3D94-E937-B67A825348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1795" y="1812892"/>
            <a:ext cx="252859" cy="316075"/>
          </a:xfrm>
          <a:prstGeom prst="rect">
            <a:avLst/>
          </a:prstGeom>
        </p:spPr>
      </p:pic>
      <p:pic>
        <p:nvPicPr>
          <p:cNvPr id="13" name="Picture 12">
            <a:extLst>
              <a:ext uri="{FF2B5EF4-FFF2-40B4-BE49-F238E27FC236}">
                <a16:creationId xmlns:a16="http://schemas.microsoft.com/office/drawing/2014/main" id="{C2C77459-2FBC-25E3-E34F-1AE1253DA2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12822" y="3736734"/>
            <a:ext cx="291488" cy="240281"/>
          </a:xfrm>
          <a:prstGeom prst="rect">
            <a:avLst/>
          </a:prstGeom>
        </p:spPr>
      </p:pic>
      <p:pic>
        <p:nvPicPr>
          <p:cNvPr id="14" name="Picture 13">
            <a:extLst>
              <a:ext uri="{FF2B5EF4-FFF2-40B4-BE49-F238E27FC236}">
                <a16:creationId xmlns:a16="http://schemas.microsoft.com/office/drawing/2014/main" id="{9A2745AA-83D1-E853-690A-74C8C5353C3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93737" y="2537740"/>
            <a:ext cx="333090" cy="307067"/>
          </a:xfrm>
          <a:prstGeom prst="rect">
            <a:avLst/>
          </a:prstGeom>
        </p:spPr>
      </p:pic>
      <p:sp>
        <p:nvSpPr>
          <p:cNvPr id="15" name="Oval 14">
            <a:extLst>
              <a:ext uri="{FF2B5EF4-FFF2-40B4-BE49-F238E27FC236}">
                <a16:creationId xmlns:a16="http://schemas.microsoft.com/office/drawing/2014/main" id="{D5B45485-DFF6-B013-2FA5-B24C66C1CB40}"/>
              </a:ext>
            </a:extLst>
          </p:cNvPr>
          <p:cNvSpPr/>
          <p:nvPr/>
        </p:nvSpPr>
        <p:spPr>
          <a:xfrm>
            <a:off x="2379741" y="3540848"/>
            <a:ext cx="715319" cy="740507"/>
          </a:xfrm>
          <a:prstGeom prst="ellipse">
            <a:avLst/>
          </a:prstGeom>
          <a:solidFill>
            <a:srgbClr val="0D223F"/>
          </a:soli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6" name="Picture 15">
            <a:extLst>
              <a:ext uri="{FF2B5EF4-FFF2-40B4-BE49-F238E27FC236}">
                <a16:creationId xmlns:a16="http://schemas.microsoft.com/office/drawing/2014/main" id="{C8AF8DCC-8362-509E-4194-E8A98E97A4B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63806" y="2253816"/>
            <a:ext cx="255389" cy="337633"/>
          </a:xfrm>
          <a:prstGeom prst="rect">
            <a:avLst/>
          </a:prstGeom>
        </p:spPr>
      </p:pic>
      <p:pic>
        <p:nvPicPr>
          <p:cNvPr id="17" name="Picture 16">
            <a:extLst>
              <a:ext uri="{FF2B5EF4-FFF2-40B4-BE49-F238E27FC236}">
                <a16:creationId xmlns:a16="http://schemas.microsoft.com/office/drawing/2014/main" id="{9DCB18D8-3049-9830-7836-F55FB482152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86442" y="3697362"/>
            <a:ext cx="291420" cy="268712"/>
          </a:xfrm>
          <a:prstGeom prst="rect">
            <a:avLst/>
          </a:prstGeom>
        </p:spPr>
      </p:pic>
      <p:sp>
        <p:nvSpPr>
          <p:cNvPr id="18" name="Oval 17">
            <a:extLst>
              <a:ext uri="{FF2B5EF4-FFF2-40B4-BE49-F238E27FC236}">
                <a16:creationId xmlns:a16="http://schemas.microsoft.com/office/drawing/2014/main" id="{E8868A67-DDFB-A820-3D1B-142F20CF594D}"/>
              </a:ext>
            </a:extLst>
          </p:cNvPr>
          <p:cNvSpPr/>
          <p:nvPr/>
        </p:nvSpPr>
        <p:spPr>
          <a:xfrm>
            <a:off x="3345133" y="4229866"/>
            <a:ext cx="715319" cy="740507"/>
          </a:xfrm>
          <a:prstGeom prst="ellipse">
            <a:avLst/>
          </a:prstGeom>
          <a:solidFill>
            <a:srgbClr val="545459"/>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9" name="Picture 18">
            <a:extLst>
              <a:ext uri="{FF2B5EF4-FFF2-40B4-BE49-F238E27FC236}">
                <a16:creationId xmlns:a16="http://schemas.microsoft.com/office/drawing/2014/main" id="{295AEA2D-7E14-DF44-09C4-2988B80C1F6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24194" y="4517514"/>
            <a:ext cx="420382" cy="271036"/>
          </a:xfrm>
          <a:prstGeom prst="rect">
            <a:avLst/>
          </a:prstGeom>
        </p:spPr>
      </p:pic>
      <p:sp>
        <p:nvSpPr>
          <p:cNvPr id="20" name="Oval 19">
            <a:extLst>
              <a:ext uri="{FF2B5EF4-FFF2-40B4-BE49-F238E27FC236}">
                <a16:creationId xmlns:a16="http://schemas.microsoft.com/office/drawing/2014/main" id="{F2EDA0B2-9470-4FF3-E6FD-CDE6935A299F}"/>
              </a:ext>
            </a:extLst>
          </p:cNvPr>
          <p:cNvSpPr/>
          <p:nvPr/>
        </p:nvSpPr>
        <p:spPr>
          <a:xfrm>
            <a:off x="4886992" y="4428396"/>
            <a:ext cx="715319" cy="740507"/>
          </a:xfrm>
          <a:prstGeom prst="ellipse">
            <a:avLst/>
          </a:prstGeom>
          <a:solidFill>
            <a:srgbClr val="732E8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1" name="Picture 20">
            <a:extLst>
              <a:ext uri="{FF2B5EF4-FFF2-40B4-BE49-F238E27FC236}">
                <a16:creationId xmlns:a16="http://schemas.microsoft.com/office/drawing/2014/main" id="{451EB503-198A-D0C1-0ED3-984869BD361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88566" y="4587249"/>
            <a:ext cx="312170" cy="316973"/>
          </a:xfrm>
          <a:prstGeom prst="rect">
            <a:avLst/>
          </a:prstGeom>
        </p:spPr>
      </p:pic>
      <p:sp>
        <p:nvSpPr>
          <p:cNvPr id="22" name="Oval 21">
            <a:extLst>
              <a:ext uri="{FF2B5EF4-FFF2-40B4-BE49-F238E27FC236}">
                <a16:creationId xmlns:a16="http://schemas.microsoft.com/office/drawing/2014/main" id="{B98D7905-2B16-27DE-74D3-D45D360E97DB}"/>
              </a:ext>
            </a:extLst>
          </p:cNvPr>
          <p:cNvSpPr/>
          <p:nvPr/>
        </p:nvSpPr>
        <p:spPr>
          <a:xfrm>
            <a:off x="2362200" y="5081608"/>
            <a:ext cx="715319" cy="740507"/>
          </a:xfrm>
          <a:prstGeom prst="ellipse">
            <a:avLst/>
          </a:prstGeom>
          <a:solidFill>
            <a:srgbClr val="2E599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3" name="Picture 22">
            <a:extLst>
              <a:ext uri="{FF2B5EF4-FFF2-40B4-BE49-F238E27FC236}">
                <a16:creationId xmlns:a16="http://schemas.microsoft.com/office/drawing/2014/main" id="{A881C726-E31E-A025-AF24-CF8F1FB9D94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576824" y="5348074"/>
            <a:ext cx="264724" cy="303090"/>
          </a:xfrm>
          <a:prstGeom prst="rect">
            <a:avLst/>
          </a:prstGeom>
        </p:spPr>
      </p:pic>
      <p:pic>
        <p:nvPicPr>
          <p:cNvPr id="24" name="Picture 23">
            <a:extLst>
              <a:ext uri="{FF2B5EF4-FFF2-40B4-BE49-F238E27FC236}">
                <a16:creationId xmlns:a16="http://schemas.microsoft.com/office/drawing/2014/main" id="{D64E80F8-D7F6-F84D-936C-790B2D166596}"/>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10555798" y="3467613"/>
            <a:ext cx="1164927" cy="1104389"/>
          </a:xfrm>
          <a:prstGeom prst="rect">
            <a:avLst/>
          </a:prstGeom>
        </p:spPr>
      </p:pic>
      <p:sp>
        <p:nvSpPr>
          <p:cNvPr id="25" name="Oval 24">
            <a:extLst>
              <a:ext uri="{FF2B5EF4-FFF2-40B4-BE49-F238E27FC236}">
                <a16:creationId xmlns:a16="http://schemas.microsoft.com/office/drawing/2014/main" id="{3FAF0C82-76D6-5D9D-B3B9-CD4640C5D8E1}"/>
              </a:ext>
            </a:extLst>
          </p:cNvPr>
          <p:cNvSpPr/>
          <p:nvPr/>
        </p:nvSpPr>
        <p:spPr bwMode="auto">
          <a:xfrm>
            <a:off x="10263005" y="3176405"/>
            <a:ext cx="1700395" cy="1700395"/>
          </a:xfrm>
          <a:prstGeom prst="ellipse">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err="1">
              <a:ln>
                <a:noFill/>
              </a:ln>
              <a:solidFill>
                <a:srgbClr val="404040"/>
              </a:solidFill>
              <a:effectLst/>
              <a:ea typeface="ヒラギノ角ゴ Pro W3" pitchFamily="84" charset="-128"/>
            </a:endParaRPr>
          </a:p>
        </p:txBody>
      </p:sp>
      <p:grpSp>
        <p:nvGrpSpPr>
          <p:cNvPr id="26" name="Group 25">
            <a:extLst>
              <a:ext uri="{FF2B5EF4-FFF2-40B4-BE49-F238E27FC236}">
                <a16:creationId xmlns:a16="http://schemas.microsoft.com/office/drawing/2014/main" id="{63ABB146-E3E2-C9C8-8931-C516CE8BF56D}"/>
              </a:ext>
            </a:extLst>
          </p:cNvPr>
          <p:cNvGrpSpPr/>
          <p:nvPr/>
        </p:nvGrpSpPr>
        <p:grpSpPr>
          <a:xfrm>
            <a:off x="5288885" y="3402784"/>
            <a:ext cx="740664" cy="740664"/>
            <a:chOff x="9871029" y="2707105"/>
            <a:chExt cx="914400" cy="914400"/>
          </a:xfrm>
        </p:grpSpPr>
        <p:sp>
          <p:nvSpPr>
            <p:cNvPr id="27" name="Oval 26">
              <a:extLst>
                <a:ext uri="{FF2B5EF4-FFF2-40B4-BE49-F238E27FC236}">
                  <a16:creationId xmlns:a16="http://schemas.microsoft.com/office/drawing/2014/main" id="{8ADB22FF-D161-D761-C32C-A034330AFFE3}"/>
                </a:ext>
              </a:extLst>
            </p:cNvPr>
            <p:cNvSpPr/>
            <p:nvPr/>
          </p:nvSpPr>
          <p:spPr>
            <a:xfrm>
              <a:off x="9871029" y="2707105"/>
              <a:ext cx="914400" cy="914400"/>
            </a:xfrm>
            <a:prstGeom prst="ellipse">
              <a:avLst/>
            </a:prstGeom>
            <a:solidFill>
              <a:srgbClr val="0D22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8" name="Graphic 23">
              <a:extLst>
                <a:ext uri="{FF2B5EF4-FFF2-40B4-BE49-F238E27FC236}">
                  <a16:creationId xmlns:a16="http://schemas.microsoft.com/office/drawing/2014/main" id="{38A4C2E2-9D87-72A7-AD71-CB90278686DB}"/>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9951360" y="2755589"/>
              <a:ext cx="640080" cy="673101"/>
            </a:xfrm>
            <a:prstGeom prst="rect">
              <a:avLst/>
            </a:prstGeom>
            <a:ln>
              <a:noFill/>
            </a:ln>
          </p:spPr>
        </p:pic>
      </p:grpSp>
      <p:grpSp>
        <p:nvGrpSpPr>
          <p:cNvPr id="29" name="Group 28">
            <a:extLst>
              <a:ext uri="{FF2B5EF4-FFF2-40B4-BE49-F238E27FC236}">
                <a16:creationId xmlns:a16="http://schemas.microsoft.com/office/drawing/2014/main" id="{9511FBF2-F83B-CB73-6009-0B6BA347B803}"/>
              </a:ext>
            </a:extLst>
          </p:cNvPr>
          <p:cNvGrpSpPr/>
          <p:nvPr/>
        </p:nvGrpSpPr>
        <p:grpSpPr>
          <a:xfrm>
            <a:off x="217107" y="5544567"/>
            <a:ext cx="740664" cy="740664"/>
            <a:chOff x="7754852" y="2707105"/>
            <a:chExt cx="914400" cy="914400"/>
          </a:xfrm>
        </p:grpSpPr>
        <p:sp>
          <p:nvSpPr>
            <p:cNvPr id="30" name="Oval 29">
              <a:extLst>
                <a:ext uri="{FF2B5EF4-FFF2-40B4-BE49-F238E27FC236}">
                  <a16:creationId xmlns:a16="http://schemas.microsoft.com/office/drawing/2014/main" id="{3A60D23A-A54E-2B8B-7ACE-48556BC21FA8}"/>
                </a:ext>
              </a:extLst>
            </p:cNvPr>
            <p:cNvSpPr/>
            <p:nvPr/>
          </p:nvSpPr>
          <p:spPr>
            <a:xfrm>
              <a:off x="7754852" y="2707105"/>
              <a:ext cx="914400" cy="914400"/>
            </a:xfrm>
            <a:prstGeom prst="ellipse">
              <a:avLst/>
            </a:prstGeom>
            <a:solidFill>
              <a:schemeClr val="accent6">
                <a:lumMod val="65000"/>
                <a:lumOff val="35000"/>
              </a:schemeClr>
            </a:solidFill>
            <a:ln>
              <a:solidFill>
                <a:schemeClr val="bg1"/>
              </a:solid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pic>
          <p:nvPicPr>
            <p:cNvPr id="31" name="Graphic 23">
              <a:extLst>
                <a:ext uri="{FF2B5EF4-FFF2-40B4-BE49-F238E27FC236}">
                  <a16:creationId xmlns:a16="http://schemas.microsoft.com/office/drawing/2014/main" id="{AB28B1EB-CBF2-AFA4-7809-B4F437ACF7CF}"/>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7796100" y="2774818"/>
              <a:ext cx="731520" cy="684662"/>
            </a:xfrm>
            <a:prstGeom prst="rect">
              <a:avLst/>
            </a:prstGeom>
            <a:ln>
              <a:noFill/>
            </a:ln>
          </p:spPr>
        </p:pic>
      </p:grpSp>
      <p:grpSp>
        <p:nvGrpSpPr>
          <p:cNvPr id="32" name="Group 31">
            <a:extLst>
              <a:ext uri="{FF2B5EF4-FFF2-40B4-BE49-F238E27FC236}">
                <a16:creationId xmlns:a16="http://schemas.microsoft.com/office/drawing/2014/main" id="{73599E4E-433F-76E2-52A7-5984F87A9819}"/>
              </a:ext>
            </a:extLst>
          </p:cNvPr>
          <p:cNvGrpSpPr/>
          <p:nvPr/>
        </p:nvGrpSpPr>
        <p:grpSpPr>
          <a:xfrm>
            <a:off x="-7061" y="4137636"/>
            <a:ext cx="740664" cy="740664"/>
            <a:chOff x="1719784" y="1488456"/>
            <a:chExt cx="914400" cy="914400"/>
          </a:xfrm>
        </p:grpSpPr>
        <p:pic>
          <p:nvPicPr>
            <p:cNvPr id="33" name="Picture 32">
              <a:extLst>
                <a:ext uri="{FF2B5EF4-FFF2-40B4-BE49-F238E27FC236}">
                  <a16:creationId xmlns:a16="http://schemas.microsoft.com/office/drawing/2014/main" id="{7638E13F-F73B-A77C-A1C0-4719991322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36621" y="1488456"/>
              <a:ext cx="480727" cy="600909"/>
            </a:xfrm>
            <a:prstGeom prst="rect">
              <a:avLst/>
            </a:prstGeom>
          </p:spPr>
        </p:pic>
        <p:sp>
          <p:nvSpPr>
            <p:cNvPr id="34" name="Oval 33">
              <a:extLst>
                <a:ext uri="{FF2B5EF4-FFF2-40B4-BE49-F238E27FC236}">
                  <a16:creationId xmlns:a16="http://schemas.microsoft.com/office/drawing/2014/main" id="{1BC6C0AF-DD9A-8776-0249-ADF73855CABF}"/>
                </a:ext>
              </a:extLst>
            </p:cNvPr>
            <p:cNvSpPr/>
            <p:nvPr/>
          </p:nvSpPr>
          <p:spPr>
            <a:xfrm>
              <a:off x="1719784" y="1488456"/>
              <a:ext cx="914400" cy="914400"/>
            </a:xfrm>
            <a:prstGeom prst="ellipse">
              <a:avLst/>
            </a:prstGeom>
            <a:solidFill>
              <a:srgbClr val="732E8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35" name="Graphic 23">
              <a:extLst>
                <a:ext uri="{FF2B5EF4-FFF2-40B4-BE49-F238E27FC236}">
                  <a16:creationId xmlns:a16="http://schemas.microsoft.com/office/drawing/2014/main" id="{1BB1FEFB-38D0-F8F6-1B95-B015A6299C22}"/>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1937524" y="1665887"/>
              <a:ext cx="548640" cy="548640"/>
            </a:xfrm>
            <a:prstGeom prst="rect">
              <a:avLst/>
            </a:prstGeom>
            <a:ln>
              <a:noFill/>
            </a:ln>
          </p:spPr>
        </p:pic>
      </p:grpSp>
      <p:grpSp>
        <p:nvGrpSpPr>
          <p:cNvPr id="36" name="Group 35">
            <a:extLst>
              <a:ext uri="{FF2B5EF4-FFF2-40B4-BE49-F238E27FC236}">
                <a16:creationId xmlns:a16="http://schemas.microsoft.com/office/drawing/2014/main" id="{838193E1-4E3A-DC4D-BED9-208C258D77CF}"/>
              </a:ext>
            </a:extLst>
          </p:cNvPr>
          <p:cNvGrpSpPr/>
          <p:nvPr/>
        </p:nvGrpSpPr>
        <p:grpSpPr>
          <a:xfrm>
            <a:off x="3702792" y="2597197"/>
            <a:ext cx="740664" cy="740664"/>
            <a:chOff x="3050381" y="2744054"/>
            <a:chExt cx="914400" cy="914400"/>
          </a:xfrm>
        </p:grpSpPr>
        <p:sp>
          <p:nvSpPr>
            <p:cNvPr id="37" name="Oval 36">
              <a:extLst>
                <a:ext uri="{FF2B5EF4-FFF2-40B4-BE49-F238E27FC236}">
                  <a16:creationId xmlns:a16="http://schemas.microsoft.com/office/drawing/2014/main" id="{8E0CCD62-6F5D-49F2-7FC3-8AFDA89E526C}"/>
                </a:ext>
              </a:extLst>
            </p:cNvPr>
            <p:cNvSpPr/>
            <p:nvPr/>
          </p:nvSpPr>
          <p:spPr>
            <a:xfrm>
              <a:off x="3050381" y="2744054"/>
              <a:ext cx="914400" cy="914400"/>
            </a:xfrm>
            <a:prstGeom prst="ellipse">
              <a:avLst/>
            </a:prstGeom>
            <a:solidFill>
              <a:srgbClr val="F0C3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38" name="Graphic 23">
              <a:extLst>
                <a:ext uri="{FF2B5EF4-FFF2-40B4-BE49-F238E27FC236}">
                  <a16:creationId xmlns:a16="http://schemas.microsoft.com/office/drawing/2014/main" id="{0534C6E5-1B47-D592-227E-268DB531C195}"/>
                </a:ext>
              </a:extLst>
            </p:cNvPr>
            <p:cNvPicPr>
              <a:picLocks noChangeAspect="1"/>
            </p:cNvPicPr>
            <p:nvPr/>
          </p:nvPicPr>
          <p:blipFill>
            <a:blip r:embed="rId17">
              <a:extLst>
                <a:ext uri="{28A0092B-C50C-407E-A947-70E740481C1C}">
                  <a14:useLocalDpi xmlns:a14="http://schemas.microsoft.com/office/drawing/2010/main" val="0"/>
                </a:ext>
              </a:extLst>
            </a:blip>
            <a:srcRect/>
            <a:stretch/>
          </p:blipFill>
          <p:spPr>
            <a:xfrm>
              <a:off x="3181798" y="2862507"/>
              <a:ext cx="640080" cy="640080"/>
            </a:xfrm>
            <a:prstGeom prst="rect">
              <a:avLst/>
            </a:prstGeom>
            <a:ln>
              <a:noFill/>
            </a:ln>
          </p:spPr>
        </p:pic>
      </p:grpSp>
      <p:grpSp>
        <p:nvGrpSpPr>
          <p:cNvPr id="39" name="Group 38">
            <a:extLst>
              <a:ext uri="{FF2B5EF4-FFF2-40B4-BE49-F238E27FC236}">
                <a16:creationId xmlns:a16="http://schemas.microsoft.com/office/drawing/2014/main" id="{48129B07-55A2-B52E-DC76-10BEDA46F91C}"/>
              </a:ext>
            </a:extLst>
          </p:cNvPr>
          <p:cNvGrpSpPr/>
          <p:nvPr/>
        </p:nvGrpSpPr>
        <p:grpSpPr>
          <a:xfrm>
            <a:off x="1088136" y="4798649"/>
            <a:ext cx="740664" cy="740664"/>
            <a:chOff x="3050381" y="2743200"/>
            <a:chExt cx="914400" cy="914400"/>
          </a:xfrm>
        </p:grpSpPr>
        <p:sp>
          <p:nvSpPr>
            <p:cNvPr id="40" name="Oval 39">
              <a:extLst>
                <a:ext uri="{FF2B5EF4-FFF2-40B4-BE49-F238E27FC236}">
                  <a16:creationId xmlns:a16="http://schemas.microsoft.com/office/drawing/2014/main" id="{9EAC85EE-9507-6D20-5DC7-264853FA5902}"/>
                </a:ext>
              </a:extLst>
            </p:cNvPr>
            <p:cNvSpPr/>
            <p:nvPr/>
          </p:nvSpPr>
          <p:spPr>
            <a:xfrm>
              <a:off x="3050381" y="2743200"/>
              <a:ext cx="914400" cy="914400"/>
            </a:xfrm>
            <a:prstGeom prst="ellipse">
              <a:avLst/>
            </a:prstGeom>
            <a:solidFill>
              <a:srgbClr val="F0C3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41" name="Graphic 23">
              <a:extLst>
                <a:ext uri="{FF2B5EF4-FFF2-40B4-BE49-F238E27FC236}">
                  <a16:creationId xmlns:a16="http://schemas.microsoft.com/office/drawing/2014/main" id="{68239C77-8551-78C1-42EB-03A41B538959}"/>
                </a:ext>
              </a:extLst>
            </p:cNvPr>
            <p:cNvPicPr>
              <a:picLocks noChangeAspect="1"/>
            </p:cNvPicPr>
            <p:nvPr/>
          </p:nvPicPr>
          <p:blipFill>
            <a:blip r:embed="rId18">
              <a:extLst>
                <a:ext uri="{28A0092B-C50C-407E-A947-70E740481C1C}">
                  <a14:useLocalDpi xmlns:a14="http://schemas.microsoft.com/office/drawing/2010/main" val="0"/>
                </a:ext>
              </a:extLst>
            </a:blip>
            <a:srcRect/>
            <a:stretch/>
          </p:blipFill>
          <p:spPr>
            <a:xfrm>
              <a:off x="3186068" y="2929883"/>
              <a:ext cx="640080" cy="513867"/>
            </a:xfrm>
            <a:prstGeom prst="rect">
              <a:avLst/>
            </a:prstGeom>
            <a:ln>
              <a:noFill/>
            </a:ln>
          </p:spPr>
        </p:pic>
      </p:grpSp>
      <p:grpSp>
        <p:nvGrpSpPr>
          <p:cNvPr id="42" name="Group 41">
            <a:extLst>
              <a:ext uri="{FF2B5EF4-FFF2-40B4-BE49-F238E27FC236}">
                <a16:creationId xmlns:a16="http://schemas.microsoft.com/office/drawing/2014/main" id="{25DAF366-D93C-F5BA-7615-28E87DD618B6}"/>
              </a:ext>
            </a:extLst>
          </p:cNvPr>
          <p:cNvGrpSpPr/>
          <p:nvPr/>
        </p:nvGrpSpPr>
        <p:grpSpPr>
          <a:xfrm>
            <a:off x="4175417" y="3649254"/>
            <a:ext cx="740664" cy="740664"/>
            <a:chOff x="1128204" y="2743200"/>
            <a:chExt cx="914400" cy="914400"/>
          </a:xfrm>
        </p:grpSpPr>
        <p:sp>
          <p:nvSpPr>
            <p:cNvPr id="43" name="Oval 42">
              <a:extLst>
                <a:ext uri="{FF2B5EF4-FFF2-40B4-BE49-F238E27FC236}">
                  <a16:creationId xmlns:a16="http://schemas.microsoft.com/office/drawing/2014/main" id="{725E66CB-3442-2E52-F69F-AC474EA0C444}"/>
                </a:ext>
              </a:extLst>
            </p:cNvPr>
            <p:cNvSpPr/>
            <p:nvPr/>
          </p:nvSpPr>
          <p:spPr>
            <a:xfrm>
              <a:off x="1128204" y="2743200"/>
              <a:ext cx="914400" cy="914400"/>
            </a:xfrm>
            <a:prstGeom prst="ellipse">
              <a:avLst/>
            </a:prstGeom>
            <a:solidFill>
              <a:srgbClr val="2E599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44" name="Graphic 23">
              <a:extLst>
                <a:ext uri="{FF2B5EF4-FFF2-40B4-BE49-F238E27FC236}">
                  <a16:creationId xmlns:a16="http://schemas.microsoft.com/office/drawing/2014/main" id="{D5D6978C-3576-588D-40D4-9C567FBBA95D}"/>
                </a:ext>
              </a:extLst>
            </p:cNvPr>
            <p:cNvPicPr>
              <a:picLocks noChangeAspect="1"/>
            </p:cNvPicPr>
            <p:nvPr/>
          </p:nvPicPr>
          <p:blipFill>
            <a:blip r:embed="rId19">
              <a:extLst>
                <a:ext uri="{28A0092B-C50C-407E-A947-70E740481C1C}">
                  <a14:useLocalDpi xmlns:a14="http://schemas.microsoft.com/office/drawing/2010/main" val="0"/>
                </a:ext>
              </a:extLst>
            </a:blip>
            <a:srcRect/>
            <a:stretch/>
          </p:blipFill>
          <p:spPr>
            <a:xfrm>
              <a:off x="1270159" y="2886279"/>
              <a:ext cx="640080" cy="640080"/>
            </a:xfrm>
            <a:prstGeom prst="rect">
              <a:avLst/>
            </a:prstGeom>
            <a:ln>
              <a:noFill/>
            </a:ln>
          </p:spPr>
        </p:pic>
      </p:grpSp>
      <p:sp>
        <p:nvSpPr>
          <p:cNvPr id="45" name="TextBox 44">
            <a:extLst>
              <a:ext uri="{FF2B5EF4-FFF2-40B4-BE49-F238E27FC236}">
                <a16:creationId xmlns:a16="http://schemas.microsoft.com/office/drawing/2014/main" id="{EF4B0C29-19F0-6529-FD6C-D269659D9097}"/>
              </a:ext>
            </a:extLst>
          </p:cNvPr>
          <p:cNvSpPr txBox="1"/>
          <p:nvPr/>
        </p:nvSpPr>
        <p:spPr>
          <a:xfrm>
            <a:off x="5571114" y="5598251"/>
            <a:ext cx="5636736" cy="400110"/>
          </a:xfrm>
          <a:prstGeom prst="rect">
            <a:avLst/>
          </a:prstGeom>
          <a:noFill/>
        </p:spPr>
        <p:txBody>
          <a:bodyPr wrap="none" lIns="91440" tIns="45720" rIns="91440" bIns="45720" rtlCol="0" anchor="t">
            <a:spAutoFit/>
          </a:bodyPr>
          <a:lstStyle/>
          <a:p>
            <a:r>
              <a:rPr lang="en-US" sz="2000" b="1" i="1" dirty="0">
                <a:solidFill>
                  <a:schemeClr val="accent2"/>
                </a:solidFill>
                <a:latin typeface="Arial"/>
                <a:cs typeface="Arial"/>
              </a:rPr>
              <a:t>Bringing Together Lions Applications &amp; Data</a:t>
            </a:r>
          </a:p>
        </p:txBody>
      </p:sp>
      <p:sp>
        <p:nvSpPr>
          <p:cNvPr id="46" name="Date Placeholder 45">
            <a:extLst>
              <a:ext uri="{FF2B5EF4-FFF2-40B4-BE49-F238E27FC236}">
                <a16:creationId xmlns:a16="http://schemas.microsoft.com/office/drawing/2014/main" id="{1CB18044-9EB4-3401-D3C9-4FFE09CE10F9}"/>
              </a:ext>
            </a:extLst>
          </p:cNvPr>
          <p:cNvSpPr>
            <a:spLocks noGrp="1"/>
          </p:cNvSpPr>
          <p:nvPr>
            <p:ph type="dt" sz="half" idx="10"/>
          </p:nvPr>
        </p:nvSpPr>
        <p:spPr/>
        <p:txBody>
          <a:bodyPr/>
          <a:lstStyle/>
          <a:p>
            <a:r>
              <a:rPr lang="en-US"/>
              <a:t>October 2022</a:t>
            </a:r>
          </a:p>
        </p:txBody>
      </p:sp>
      <p:sp>
        <p:nvSpPr>
          <p:cNvPr id="47" name="Slide Number Placeholder 46">
            <a:extLst>
              <a:ext uri="{FF2B5EF4-FFF2-40B4-BE49-F238E27FC236}">
                <a16:creationId xmlns:a16="http://schemas.microsoft.com/office/drawing/2014/main" id="{60370741-8436-05EC-6DE1-BA23DA51AD65}"/>
              </a:ext>
            </a:extLst>
          </p:cNvPr>
          <p:cNvSpPr>
            <a:spLocks noGrp="1"/>
          </p:cNvSpPr>
          <p:nvPr>
            <p:ph type="sldNum" sz="quarter" idx="12"/>
          </p:nvPr>
        </p:nvSpPr>
        <p:spPr/>
        <p:txBody>
          <a:bodyPr/>
          <a:lstStyle/>
          <a:p>
            <a:fld id="{9E78B758-275C-4090-BE22-A14210E4F056}" type="slidenum">
              <a:rPr lang="en-US" smtClean="0"/>
              <a:t>10</a:t>
            </a:fld>
            <a:endParaRPr lang="en-US"/>
          </a:p>
        </p:txBody>
      </p:sp>
      <p:pic>
        <p:nvPicPr>
          <p:cNvPr id="2" name="Picture 1" descr="Logo&#10;&#10;Description automatically generated">
            <a:extLst>
              <a:ext uri="{FF2B5EF4-FFF2-40B4-BE49-F238E27FC236}">
                <a16:creationId xmlns:a16="http://schemas.microsoft.com/office/drawing/2014/main" id="{06688E7F-8AD6-8251-4029-1C675F034C1D}"/>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0340163" y="5069384"/>
            <a:ext cx="1609382" cy="1609382"/>
          </a:xfrm>
          <a:prstGeom prst="rect">
            <a:avLst/>
          </a:prstGeom>
        </p:spPr>
      </p:pic>
      <p:pic>
        <p:nvPicPr>
          <p:cNvPr id="5" name="Picture 4" descr="A picture containing text, outdoor object&#10;&#10;Description automatically generated">
            <a:extLst>
              <a:ext uri="{FF2B5EF4-FFF2-40B4-BE49-F238E27FC236}">
                <a16:creationId xmlns:a16="http://schemas.microsoft.com/office/drawing/2014/main" id="{D40FC4F6-47F0-DCFD-AFFF-275C0BA9DEF5}"/>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537085" y="5394890"/>
            <a:ext cx="1052482" cy="1351482"/>
          </a:xfrm>
          <a:prstGeom prst="rect">
            <a:avLst/>
          </a:prstGeom>
        </p:spPr>
      </p:pic>
    </p:spTree>
    <p:extLst>
      <p:ext uri="{BB962C8B-B14F-4D97-AF65-F5344CB8AC3E}">
        <p14:creationId xmlns:p14="http://schemas.microsoft.com/office/powerpoint/2010/main" val="65621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100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4" fill="hold" nodeType="withEffect">
                                  <p:stCondLst>
                                    <p:cond delay="1000"/>
                                  </p:stCondLst>
                                  <p:childTnLst>
                                    <p:set>
                                      <p:cBhvr>
                                        <p:cTn id="9" dur="1" fill="hold">
                                          <p:stCondLst>
                                            <p:cond delay="0"/>
                                          </p:stCondLst>
                                        </p:cTn>
                                        <p:tgtEl>
                                          <p:spTgt spid="26"/>
                                        </p:tgtEl>
                                        <p:attrNameLst>
                                          <p:attrName>style.visibility</p:attrName>
                                        </p:attrNameLst>
                                      </p:cBhvr>
                                      <p:to>
                                        <p:strVal val="visible"/>
                                      </p:to>
                                    </p:set>
                                    <p:animEffect transition="in" filter="wipe(down)">
                                      <p:cBhvr>
                                        <p:cTn id="10" dur="500"/>
                                        <p:tgtEl>
                                          <p:spTgt spid="26"/>
                                        </p:tgtEl>
                                      </p:cBhvr>
                                    </p:animEffect>
                                  </p:childTnLst>
                                </p:cTn>
                              </p:par>
                              <p:par>
                                <p:cTn id="11" presetID="22" presetClass="entr" presetSubtype="4" fill="hold" nodeType="withEffect">
                                  <p:stCondLst>
                                    <p:cond delay="1000"/>
                                  </p:stCondLst>
                                  <p:childTnLst>
                                    <p:set>
                                      <p:cBhvr>
                                        <p:cTn id="12" dur="1" fill="hold">
                                          <p:stCondLst>
                                            <p:cond delay="0"/>
                                          </p:stCondLst>
                                        </p:cTn>
                                        <p:tgtEl>
                                          <p:spTgt spid="36"/>
                                        </p:tgtEl>
                                        <p:attrNameLst>
                                          <p:attrName>style.visibility</p:attrName>
                                        </p:attrNameLst>
                                      </p:cBhvr>
                                      <p:to>
                                        <p:strVal val="visible"/>
                                      </p:to>
                                    </p:set>
                                    <p:animEffect transition="in" filter="wipe(down)">
                                      <p:cBhvr>
                                        <p:cTn id="13" dur="500"/>
                                        <p:tgtEl>
                                          <p:spTgt spid="36"/>
                                        </p:tgtEl>
                                      </p:cBhvr>
                                    </p:animEffect>
                                  </p:childTnLst>
                                </p:cTn>
                              </p:par>
                              <p:par>
                                <p:cTn id="14" presetID="22" presetClass="entr" presetSubtype="4" fill="hold" nodeType="withEffect">
                                  <p:stCondLst>
                                    <p:cond delay="1000"/>
                                  </p:stCondLst>
                                  <p:childTnLst>
                                    <p:set>
                                      <p:cBhvr>
                                        <p:cTn id="15" dur="1" fill="hold">
                                          <p:stCondLst>
                                            <p:cond delay="0"/>
                                          </p:stCondLst>
                                        </p:cTn>
                                        <p:tgtEl>
                                          <p:spTgt spid="42"/>
                                        </p:tgtEl>
                                        <p:attrNameLst>
                                          <p:attrName>style.visibility</p:attrName>
                                        </p:attrNameLst>
                                      </p:cBhvr>
                                      <p:to>
                                        <p:strVal val="visible"/>
                                      </p:to>
                                    </p:set>
                                    <p:animEffect transition="in" filter="wipe(down)">
                                      <p:cBhvr>
                                        <p:cTn id="16" dur="500"/>
                                        <p:tgtEl>
                                          <p:spTgt spid="42"/>
                                        </p:tgtEl>
                                      </p:cBhvr>
                                    </p:animEffect>
                                  </p:childTnLst>
                                </p:cTn>
                              </p:par>
                              <p:par>
                                <p:cTn id="17" presetID="22" presetClass="entr" presetSubtype="4" fill="hold" nodeType="withEffect">
                                  <p:stCondLst>
                                    <p:cond delay="100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500"/>
                                        <p:tgtEl>
                                          <p:spTgt spid="19"/>
                                        </p:tgtEl>
                                      </p:cBhvr>
                                    </p:animEffect>
                                  </p:childTnLst>
                                </p:cTn>
                              </p:par>
                              <p:par>
                                <p:cTn id="20" presetID="22" presetClass="entr" presetSubtype="4" fill="hold" nodeType="withEffect">
                                  <p:stCondLst>
                                    <p:cond delay="100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par>
                                <p:cTn id="23" presetID="22" presetClass="entr" presetSubtype="4" fill="hold" grpId="0" nodeType="withEffect">
                                  <p:stCondLst>
                                    <p:cond delay="100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par>
                                <p:cTn id="26" presetID="22" presetClass="entr" presetSubtype="4" fill="hold" grpId="0" nodeType="withEffect">
                                  <p:stCondLst>
                                    <p:cond delay="100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par>
                                <p:cTn id="29" presetID="22" presetClass="entr" presetSubtype="4" fill="hold" nodeType="withEffect">
                                  <p:stCondLst>
                                    <p:cond delay="100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500"/>
                                        <p:tgtEl>
                                          <p:spTgt spid="14"/>
                                        </p:tgtEl>
                                      </p:cBhvr>
                                    </p:animEffect>
                                  </p:childTnLst>
                                </p:cTn>
                              </p:par>
                              <p:par>
                                <p:cTn id="32" presetID="22" presetClass="entr" presetSubtype="4" fill="hold" grpId="0" nodeType="withEffect">
                                  <p:stCondLst>
                                    <p:cond delay="100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par>
                                <p:cTn id="35" presetID="22" presetClass="entr" presetSubtype="4" fill="hold" nodeType="withEffect">
                                  <p:stCondLst>
                                    <p:cond delay="1000"/>
                                  </p:stCondLst>
                                  <p:childTnLst>
                                    <p:set>
                                      <p:cBhvr>
                                        <p:cTn id="36" dur="1" fill="hold">
                                          <p:stCondLst>
                                            <p:cond delay="0"/>
                                          </p:stCondLst>
                                        </p:cTn>
                                        <p:tgtEl>
                                          <p:spTgt spid="39"/>
                                        </p:tgtEl>
                                        <p:attrNameLst>
                                          <p:attrName>style.visibility</p:attrName>
                                        </p:attrNameLst>
                                      </p:cBhvr>
                                      <p:to>
                                        <p:strVal val="visible"/>
                                      </p:to>
                                    </p:set>
                                    <p:animEffect transition="in" filter="wipe(down)">
                                      <p:cBhvr>
                                        <p:cTn id="37" dur="500"/>
                                        <p:tgtEl>
                                          <p:spTgt spid="39"/>
                                        </p:tgtEl>
                                      </p:cBhvr>
                                    </p:animEffect>
                                  </p:childTnLst>
                                </p:cTn>
                              </p:par>
                              <p:par>
                                <p:cTn id="38" presetID="22" presetClass="entr" presetSubtype="4" fill="hold" nodeType="withEffect">
                                  <p:stCondLst>
                                    <p:cond delay="1000"/>
                                  </p:stCondLst>
                                  <p:childTnLst>
                                    <p:set>
                                      <p:cBhvr>
                                        <p:cTn id="39" dur="1" fill="hold">
                                          <p:stCondLst>
                                            <p:cond delay="0"/>
                                          </p:stCondLst>
                                        </p:cTn>
                                        <p:tgtEl>
                                          <p:spTgt spid="29"/>
                                        </p:tgtEl>
                                        <p:attrNameLst>
                                          <p:attrName>style.visibility</p:attrName>
                                        </p:attrNameLst>
                                      </p:cBhvr>
                                      <p:to>
                                        <p:strVal val="visible"/>
                                      </p:to>
                                    </p:set>
                                    <p:animEffect transition="in" filter="wipe(down)">
                                      <p:cBhvr>
                                        <p:cTn id="40" dur="500"/>
                                        <p:tgtEl>
                                          <p:spTgt spid="29"/>
                                        </p:tgtEl>
                                      </p:cBhvr>
                                    </p:animEffect>
                                  </p:childTnLst>
                                </p:cTn>
                              </p:par>
                              <p:par>
                                <p:cTn id="41" presetID="22" presetClass="entr" presetSubtype="4" fill="hold" nodeType="withEffect">
                                  <p:stCondLst>
                                    <p:cond delay="1000"/>
                                  </p:stCondLst>
                                  <p:childTnLst>
                                    <p:set>
                                      <p:cBhvr>
                                        <p:cTn id="42" dur="1" fill="hold">
                                          <p:stCondLst>
                                            <p:cond delay="0"/>
                                          </p:stCondLst>
                                        </p:cTn>
                                        <p:tgtEl>
                                          <p:spTgt spid="32"/>
                                        </p:tgtEl>
                                        <p:attrNameLst>
                                          <p:attrName>style.visibility</p:attrName>
                                        </p:attrNameLst>
                                      </p:cBhvr>
                                      <p:to>
                                        <p:strVal val="visible"/>
                                      </p:to>
                                    </p:set>
                                    <p:animEffect transition="in" filter="wipe(down)">
                                      <p:cBhvr>
                                        <p:cTn id="43" dur="500"/>
                                        <p:tgtEl>
                                          <p:spTgt spid="32"/>
                                        </p:tgtEl>
                                      </p:cBhvr>
                                    </p:animEffect>
                                  </p:childTnLst>
                                </p:cTn>
                              </p:par>
                              <p:par>
                                <p:cTn id="44" presetID="22" presetClass="entr" presetSubtype="4" fill="hold" nodeType="withEffect">
                                  <p:stCondLst>
                                    <p:cond delay="1000"/>
                                  </p:stCondLst>
                                  <p:childTnLst>
                                    <p:set>
                                      <p:cBhvr>
                                        <p:cTn id="45" dur="1" fill="hold">
                                          <p:stCondLst>
                                            <p:cond delay="0"/>
                                          </p:stCondLst>
                                        </p:cTn>
                                        <p:tgtEl>
                                          <p:spTgt spid="11"/>
                                        </p:tgtEl>
                                        <p:attrNameLst>
                                          <p:attrName>style.visibility</p:attrName>
                                        </p:attrNameLst>
                                      </p:cBhvr>
                                      <p:to>
                                        <p:strVal val="visible"/>
                                      </p:to>
                                    </p:set>
                                    <p:animEffect transition="in" filter="wipe(down)">
                                      <p:cBhvr>
                                        <p:cTn id="46" dur="500"/>
                                        <p:tgtEl>
                                          <p:spTgt spid="11"/>
                                        </p:tgtEl>
                                      </p:cBhvr>
                                    </p:animEffect>
                                  </p:childTnLst>
                                </p:cTn>
                              </p:par>
                              <p:par>
                                <p:cTn id="47" presetID="22" presetClass="entr" presetSubtype="4" fill="hold" grpId="0" nodeType="withEffect">
                                  <p:stCondLst>
                                    <p:cond delay="1000"/>
                                  </p:stCondLst>
                                  <p:childTnLst>
                                    <p:set>
                                      <p:cBhvr>
                                        <p:cTn id="48" dur="1" fill="hold">
                                          <p:stCondLst>
                                            <p:cond delay="0"/>
                                          </p:stCondLst>
                                        </p:cTn>
                                        <p:tgtEl>
                                          <p:spTgt spid="6"/>
                                        </p:tgtEl>
                                        <p:attrNameLst>
                                          <p:attrName>style.visibility</p:attrName>
                                        </p:attrNameLst>
                                      </p:cBhvr>
                                      <p:to>
                                        <p:strVal val="visible"/>
                                      </p:to>
                                    </p:set>
                                    <p:animEffect transition="in" filter="wipe(down)">
                                      <p:cBhvr>
                                        <p:cTn id="4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5"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478DDDA4-5301-B4E5-8315-8B5D7CAD6F00}"/>
              </a:ext>
            </a:extLst>
          </p:cNvPr>
          <p:cNvGrpSpPr/>
          <p:nvPr/>
        </p:nvGrpSpPr>
        <p:grpSpPr>
          <a:xfrm>
            <a:off x="6324600" y="1600200"/>
            <a:ext cx="4800600" cy="4800600"/>
            <a:chOff x="6324600" y="1600200"/>
            <a:chExt cx="4800600" cy="4800600"/>
          </a:xfrm>
        </p:grpSpPr>
        <p:sp>
          <p:nvSpPr>
            <p:cNvPr id="2" name="Circle: Hollow 1">
              <a:extLst>
                <a:ext uri="{FF2B5EF4-FFF2-40B4-BE49-F238E27FC236}">
                  <a16:creationId xmlns:a16="http://schemas.microsoft.com/office/drawing/2014/main" id="{E888347E-C7A6-6722-7541-601C4150B2E9}"/>
                </a:ext>
              </a:extLst>
            </p:cNvPr>
            <p:cNvSpPr/>
            <p:nvPr/>
          </p:nvSpPr>
          <p:spPr bwMode="auto">
            <a:xfrm>
              <a:off x="6324600" y="1600200"/>
              <a:ext cx="4800600" cy="4800600"/>
            </a:xfrm>
            <a:prstGeom prst="donut">
              <a:avLst>
                <a:gd name="adj" fmla="val 18601"/>
              </a:avLst>
            </a:prstGeom>
            <a:solidFill>
              <a:schemeClr val="bg1">
                <a:lumMod val="8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err="1">
                <a:ln>
                  <a:noFill/>
                </a:ln>
                <a:solidFill>
                  <a:srgbClr val="404040"/>
                </a:solidFill>
                <a:effectLst/>
                <a:ea typeface="ヒラギノ角ゴ Pro W3" pitchFamily="84" charset="-128"/>
              </a:endParaRPr>
            </a:p>
          </p:txBody>
        </p:sp>
        <p:grpSp>
          <p:nvGrpSpPr>
            <p:cNvPr id="3" name="Group 2">
              <a:extLst>
                <a:ext uri="{FF2B5EF4-FFF2-40B4-BE49-F238E27FC236}">
                  <a16:creationId xmlns:a16="http://schemas.microsoft.com/office/drawing/2014/main" id="{FD52AAE9-3BAE-A44B-F483-F2D51723286D}"/>
                </a:ext>
              </a:extLst>
            </p:cNvPr>
            <p:cNvGrpSpPr/>
            <p:nvPr/>
          </p:nvGrpSpPr>
          <p:grpSpPr>
            <a:xfrm>
              <a:off x="9637413" y="5338232"/>
              <a:ext cx="548640" cy="548640"/>
              <a:chOff x="1128204" y="2743200"/>
              <a:chExt cx="914400" cy="914400"/>
            </a:xfrm>
          </p:grpSpPr>
          <p:sp>
            <p:nvSpPr>
              <p:cNvPr id="4" name="Oval 3">
                <a:extLst>
                  <a:ext uri="{FF2B5EF4-FFF2-40B4-BE49-F238E27FC236}">
                    <a16:creationId xmlns:a16="http://schemas.microsoft.com/office/drawing/2014/main" id="{CD2C9E47-392C-D3E1-CB83-76722FC979F6}"/>
                  </a:ext>
                </a:extLst>
              </p:cNvPr>
              <p:cNvSpPr/>
              <p:nvPr/>
            </p:nvSpPr>
            <p:spPr>
              <a:xfrm>
                <a:off x="1128204" y="2743200"/>
                <a:ext cx="914400" cy="914400"/>
              </a:xfrm>
              <a:prstGeom prst="ellipse">
                <a:avLst/>
              </a:prstGeom>
              <a:solidFill>
                <a:srgbClr val="2E5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5" name="Graphic 23">
                <a:extLst>
                  <a:ext uri="{FF2B5EF4-FFF2-40B4-BE49-F238E27FC236}">
                    <a16:creationId xmlns:a16="http://schemas.microsoft.com/office/drawing/2014/main" id="{70BCC0D5-D615-7968-E84B-780928C2661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47159" y="2873140"/>
                <a:ext cx="490118" cy="612648"/>
              </a:xfrm>
              <a:prstGeom prst="rect">
                <a:avLst/>
              </a:prstGeom>
              <a:ln>
                <a:noFill/>
              </a:ln>
            </p:spPr>
          </p:pic>
        </p:grpSp>
        <p:grpSp>
          <p:nvGrpSpPr>
            <p:cNvPr id="6" name="Group 5">
              <a:extLst>
                <a:ext uri="{FF2B5EF4-FFF2-40B4-BE49-F238E27FC236}">
                  <a16:creationId xmlns:a16="http://schemas.microsoft.com/office/drawing/2014/main" id="{348A5BE6-88D6-43FE-F281-E4ABCB0E7FA0}"/>
                </a:ext>
              </a:extLst>
            </p:cNvPr>
            <p:cNvGrpSpPr/>
            <p:nvPr/>
          </p:nvGrpSpPr>
          <p:grpSpPr>
            <a:xfrm>
              <a:off x="8894035" y="5681555"/>
              <a:ext cx="548640" cy="548640"/>
              <a:chOff x="3050381" y="2743200"/>
              <a:chExt cx="914400" cy="914400"/>
            </a:xfrm>
          </p:grpSpPr>
          <p:sp>
            <p:nvSpPr>
              <p:cNvPr id="7" name="Oval 6">
                <a:extLst>
                  <a:ext uri="{FF2B5EF4-FFF2-40B4-BE49-F238E27FC236}">
                    <a16:creationId xmlns:a16="http://schemas.microsoft.com/office/drawing/2014/main" id="{24F7456B-0BD2-6313-D88A-BC9DCC504C14}"/>
                  </a:ext>
                </a:extLst>
              </p:cNvPr>
              <p:cNvSpPr/>
              <p:nvPr/>
            </p:nvSpPr>
            <p:spPr>
              <a:xfrm>
                <a:off x="3050381" y="2743200"/>
                <a:ext cx="914400" cy="914400"/>
              </a:xfrm>
              <a:prstGeom prst="ellipse">
                <a:avLst/>
              </a:prstGeom>
              <a:solidFill>
                <a:srgbClr val="F0C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8" name="Graphic 23">
                <a:extLst>
                  <a:ext uri="{FF2B5EF4-FFF2-40B4-BE49-F238E27FC236}">
                    <a16:creationId xmlns:a16="http://schemas.microsoft.com/office/drawing/2014/main" id="{DDFC0550-6421-EE04-E6A7-E7A0318BCCA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243818" y="2926826"/>
                <a:ext cx="512064" cy="474957"/>
              </a:xfrm>
              <a:prstGeom prst="rect">
                <a:avLst/>
              </a:prstGeom>
              <a:ln>
                <a:noFill/>
              </a:ln>
            </p:spPr>
          </p:pic>
        </p:grpSp>
        <p:grpSp>
          <p:nvGrpSpPr>
            <p:cNvPr id="9" name="Group 8">
              <a:extLst>
                <a:ext uri="{FF2B5EF4-FFF2-40B4-BE49-F238E27FC236}">
                  <a16:creationId xmlns:a16="http://schemas.microsoft.com/office/drawing/2014/main" id="{26DB1F6A-A1A2-ABC3-51A6-85DE3C001E0A}"/>
                </a:ext>
              </a:extLst>
            </p:cNvPr>
            <p:cNvGrpSpPr/>
            <p:nvPr/>
          </p:nvGrpSpPr>
          <p:grpSpPr>
            <a:xfrm>
              <a:off x="10443849" y="3957851"/>
              <a:ext cx="548640" cy="548640"/>
              <a:chOff x="5575901" y="2743200"/>
              <a:chExt cx="914400" cy="914400"/>
            </a:xfrm>
          </p:grpSpPr>
          <p:sp>
            <p:nvSpPr>
              <p:cNvPr id="10" name="Oval 9">
                <a:extLst>
                  <a:ext uri="{FF2B5EF4-FFF2-40B4-BE49-F238E27FC236}">
                    <a16:creationId xmlns:a16="http://schemas.microsoft.com/office/drawing/2014/main" id="{FB6681D0-FE1B-672F-00F9-3546D34BEE70}"/>
                  </a:ext>
                </a:extLst>
              </p:cNvPr>
              <p:cNvSpPr/>
              <p:nvPr/>
            </p:nvSpPr>
            <p:spPr>
              <a:xfrm>
                <a:off x="5575901" y="2743200"/>
                <a:ext cx="914400" cy="914400"/>
              </a:xfrm>
              <a:prstGeom prst="ellipse">
                <a:avLst/>
              </a:prstGeom>
              <a:solidFill>
                <a:srgbClr val="732E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1" name="Graphic 23">
                <a:extLst>
                  <a:ext uri="{FF2B5EF4-FFF2-40B4-BE49-F238E27FC236}">
                    <a16:creationId xmlns:a16="http://schemas.microsoft.com/office/drawing/2014/main" id="{C5A4647D-DA81-F79C-70AB-1D451952DC9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803267" y="2876575"/>
                <a:ext cx="450015" cy="594360"/>
              </a:xfrm>
              <a:prstGeom prst="rect">
                <a:avLst/>
              </a:prstGeom>
              <a:ln>
                <a:noFill/>
              </a:ln>
            </p:spPr>
          </p:pic>
        </p:grpSp>
        <p:grpSp>
          <p:nvGrpSpPr>
            <p:cNvPr id="12" name="Group 11">
              <a:extLst>
                <a:ext uri="{FF2B5EF4-FFF2-40B4-BE49-F238E27FC236}">
                  <a16:creationId xmlns:a16="http://schemas.microsoft.com/office/drawing/2014/main" id="{6936893E-C8CA-D7C4-9ED2-D67E700E4598}"/>
                </a:ext>
              </a:extLst>
            </p:cNvPr>
            <p:cNvGrpSpPr/>
            <p:nvPr/>
          </p:nvGrpSpPr>
          <p:grpSpPr>
            <a:xfrm>
              <a:off x="10175469" y="4743466"/>
              <a:ext cx="548640" cy="548640"/>
              <a:chOff x="7754852" y="2707105"/>
              <a:chExt cx="914400" cy="914400"/>
            </a:xfrm>
          </p:grpSpPr>
          <p:sp>
            <p:nvSpPr>
              <p:cNvPr id="13" name="Oval 12">
                <a:extLst>
                  <a:ext uri="{FF2B5EF4-FFF2-40B4-BE49-F238E27FC236}">
                    <a16:creationId xmlns:a16="http://schemas.microsoft.com/office/drawing/2014/main" id="{FB40DEF7-E121-94C7-55F4-8520A84CC3F0}"/>
                  </a:ext>
                </a:extLst>
              </p:cNvPr>
              <p:cNvSpPr/>
              <p:nvPr/>
            </p:nvSpPr>
            <p:spPr>
              <a:xfrm>
                <a:off x="7754852" y="2707105"/>
                <a:ext cx="914400" cy="914400"/>
              </a:xfrm>
              <a:prstGeom prst="ellipse">
                <a:avLst/>
              </a:prstGeom>
              <a:solidFill>
                <a:schemeClr val="accent6">
                  <a:lumMod val="65000"/>
                  <a:lumOff val="35000"/>
                </a:schemeClr>
              </a:solidFill>
              <a:ln>
                <a:no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pic>
            <p:nvPicPr>
              <p:cNvPr id="14" name="Graphic 23">
                <a:extLst>
                  <a:ext uri="{FF2B5EF4-FFF2-40B4-BE49-F238E27FC236}">
                    <a16:creationId xmlns:a16="http://schemas.microsoft.com/office/drawing/2014/main" id="{F154F4BA-026C-328C-3E00-D4AADFF5512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948672" y="2895600"/>
                <a:ext cx="512064" cy="426720"/>
              </a:xfrm>
              <a:prstGeom prst="rect">
                <a:avLst/>
              </a:prstGeom>
              <a:ln>
                <a:noFill/>
              </a:ln>
            </p:spPr>
          </p:pic>
        </p:grpSp>
        <p:grpSp>
          <p:nvGrpSpPr>
            <p:cNvPr id="15" name="Group 14">
              <a:extLst>
                <a:ext uri="{FF2B5EF4-FFF2-40B4-BE49-F238E27FC236}">
                  <a16:creationId xmlns:a16="http://schemas.microsoft.com/office/drawing/2014/main" id="{C05651A9-ADE8-5323-7754-BFAC5E42BFE3}"/>
                </a:ext>
              </a:extLst>
            </p:cNvPr>
            <p:cNvGrpSpPr/>
            <p:nvPr/>
          </p:nvGrpSpPr>
          <p:grpSpPr>
            <a:xfrm>
              <a:off x="10380100" y="3134136"/>
              <a:ext cx="548640" cy="548640"/>
              <a:chOff x="9871029" y="2707105"/>
              <a:chExt cx="914400" cy="914400"/>
            </a:xfrm>
          </p:grpSpPr>
          <p:sp>
            <p:nvSpPr>
              <p:cNvPr id="16" name="Oval 15">
                <a:extLst>
                  <a:ext uri="{FF2B5EF4-FFF2-40B4-BE49-F238E27FC236}">
                    <a16:creationId xmlns:a16="http://schemas.microsoft.com/office/drawing/2014/main" id="{D5AE1294-F902-EDDA-3C67-CAB1D19E80B1}"/>
                  </a:ext>
                </a:extLst>
              </p:cNvPr>
              <p:cNvSpPr/>
              <p:nvPr/>
            </p:nvSpPr>
            <p:spPr>
              <a:xfrm>
                <a:off x="9871029" y="2707105"/>
                <a:ext cx="914400" cy="914400"/>
              </a:xfrm>
              <a:prstGeom prst="ellipse">
                <a:avLst/>
              </a:prstGeom>
              <a:solidFill>
                <a:srgbClr val="0D2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7" name="Graphic 23">
                <a:extLst>
                  <a:ext uri="{FF2B5EF4-FFF2-40B4-BE49-F238E27FC236}">
                    <a16:creationId xmlns:a16="http://schemas.microsoft.com/office/drawing/2014/main" id="{2B9ADE9A-A741-A1FA-6C7F-2DE8DA8E57D1}"/>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072197" y="2947651"/>
                <a:ext cx="512064" cy="382427"/>
              </a:xfrm>
              <a:prstGeom prst="rect">
                <a:avLst/>
              </a:prstGeom>
              <a:ln>
                <a:noFill/>
              </a:ln>
            </p:spPr>
          </p:pic>
        </p:grpSp>
        <p:grpSp>
          <p:nvGrpSpPr>
            <p:cNvPr id="18" name="Group 17">
              <a:extLst>
                <a:ext uri="{FF2B5EF4-FFF2-40B4-BE49-F238E27FC236}">
                  <a16:creationId xmlns:a16="http://schemas.microsoft.com/office/drawing/2014/main" id="{6A7A6698-7B9C-84DB-36B4-459BBCAE6028}"/>
                </a:ext>
              </a:extLst>
            </p:cNvPr>
            <p:cNvGrpSpPr/>
            <p:nvPr/>
          </p:nvGrpSpPr>
          <p:grpSpPr>
            <a:xfrm>
              <a:off x="8060168" y="5689822"/>
              <a:ext cx="548640" cy="548640"/>
              <a:chOff x="9871029" y="2707105"/>
              <a:chExt cx="914400" cy="914400"/>
            </a:xfrm>
          </p:grpSpPr>
          <p:sp>
            <p:nvSpPr>
              <p:cNvPr id="19" name="Oval 18">
                <a:extLst>
                  <a:ext uri="{FF2B5EF4-FFF2-40B4-BE49-F238E27FC236}">
                    <a16:creationId xmlns:a16="http://schemas.microsoft.com/office/drawing/2014/main" id="{ABA5DA54-87FC-A94C-70E4-9C72828FE6F3}"/>
                  </a:ext>
                </a:extLst>
              </p:cNvPr>
              <p:cNvSpPr/>
              <p:nvPr/>
            </p:nvSpPr>
            <p:spPr>
              <a:xfrm>
                <a:off x="9871029" y="2707105"/>
                <a:ext cx="914400" cy="914400"/>
              </a:xfrm>
              <a:prstGeom prst="ellipse">
                <a:avLst/>
              </a:prstGeom>
              <a:solidFill>
                <a:srgbClr val="0D2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0" name="Graphic 23">
                <a:extLst>
                  <a:ext uri="{FF2B5EF4-FFF2-40B4-BE49-F238E27FC236}">
                    <a16:creationId xmlns:a16="http://schemas.microsoft.com/office/drawing/2014/main" id="{F177B018-AB52-BC64-85C1-B538F5CE36F9}"/>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0055981" y="2899525"/>
                <a:ext cx="548640" cy="512064"/>
              </a:xfrm>
              <a:prstGeom prst="rect">
                <a:avLst/>
              </a:prstGeom>
              <a:ln>
                <a:noFill/>
              </a:ln>
            </p:spPr>
          </p:pic>
        </p:grpSp>
        <p:grpSp>
          <p:nvGrpSpPr>
            <p:cNvPr id="21" name="Group 20">
              <a:extLst>
                <a:ext uri="{FF2B5EF4-FFF2-40B4-BE49-F238E27FC236}">
                  <a16:creationId xmlns:a16="http://schemas.microsoft.com/office/drawing/2014/main" id="{DE871AD2-1009-2764-8BC8-88CB7A4DAFEC}"/>
                </a:ext>
              </a:extLst>
            </p:cNvPr>
            <p:cNvGrpSpPr/>
            <p:nvPr/>
          </p:nvGrpSpPr>
          <p:grpSpPr>
            <a:xfrm>
              <a:off x="6728460" y="4682068"/>
              <a:ext cx="548640" cy="548640"/>
              <a:chOff x="7754852" y="2707105"/>
              <a:chExt cx="914400" cy="914400"/>
            </a:xfrm>
          </p:grpSpPr>
          <p:sp>
            <p:nvSpPr>
              <p:cNvPr id="22" name="Oval 21">
                <a:extLst>
                  <a:ext uri="{FF2B5EF4-FFF2-40B4-BE49-F238E27FC236}">
                    <a16:creationId xmlns:a16="http://schemas.microsoft.com/office/drawing/2014/main" id="{E968BFB5-B0A6-0FD2-780F-FC16598FA104}"/>
                  </a:ext>
                </a:extLst>
              </p:cNvPr>
              <p:cNvSpPr/>
              <p:nvPr/>
            </p:nvSpPr>
            <p:spPr>
              <a:xfrm>
                <a:off x="7754852" y="2707105"/>
                <a:ext cx="914400" cy="914400"/>
              </a:xfrm>
              <a:prstGeom prst="ellipse">
                <a:avLst/>
              </a:prstGeom>
              <a:solidFill>
                <a:schemeClr val="accent6">
                  <a:lumMod val="65000"/>
                  <a:lumOff val="35000"/>
                </a:schemeClr>
              </a:solidFill>
              <a:ln>
                <a:no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pic>
            <p:nvPicPr>
              <p:cNvPr id="23" name="Graphic 23">
                <a:extLst>
                  <a:ext uri="{FF2B5EF4-FFF2-40B4-BE49-F238E27FC236}">
                    <a16:creationId xmlns:a16="http://schemas.microsoft.com/office/drawing/2014/main" id="{ED5C9AD2-778E-1BDB-90D6-B367A4279CBF}"/>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7890895" y="2944158"/>
                <a:ext cx="640080" cy="412005"/>
              </a:xfrm>
              <a:prstGeom prst="rect">
                <a:avLst/>
              </a:prstGeom>
              <a:ln>
                <a:noFill/>
              </a:ln>
            </p:spPr>
          </p:pic>
        </p:grpSp>
        <p:grpSp>
          <p:nvGrpSpPr>
            <p:cNvPr id="24" name="Group 23">
              <a:extLst>
                <a:ext uri="{FF2B5EF4-FFF2-40B4-BE49-F238E27FC236}">
                  <a16:creationId xmlns:a16="http://schemas.microsoft.com/office/drawing/2014/main" id="{1F184A58-DE39-DD10-CE0A-2EB2FF3AF7CF}"/>
                </a:ext>
              </a:extLst>
            </p:cNvPr>
            <p:cNvGrpSpPr/>
            <p:nvPr/>
          </p:nvGrpSpPr>
          <p:grpSpPr>
            <a:xfrm>
              <a:off x="7292303" y="5346911"/>
              <a:ext cx="534707" cy="548640"/>
              <a:chOff x="5575901" y="2743200"/>
              <a:chExt cx="914400" cy="914400"/>
            </a:xfrm>
          </p:grpSpPr>
          <p:sp>
            <p:nvSpPr>
              <p:cNvPr id="25" name="Oval 24">
                <a:extLst>
                  <a:ext uri="{FF2B5EF4-FFF2-40B4-BE49-F238E27FC236}">
                    <a16:creationId xmlns:a16="http://schemas.microsoft.com/office/drawing/2014/main" id="{2A014F5B-15E0-4D67-8F8C-3A63809CBDC3}"/>
                  </a:ext>
                </a:extLst>
              </p:cNvPr>
              <p:cNvSpPr/>
              <p:nvPr/>
            </p:nvSpPr>
            <p:spPr>
              <a:xfrm>
                <a:off x="5575901" y="2743200"/>
                <a:ext cx="914400" cy="914400"/>
              </a:xfrm>
              <a:prstGeom prst="ellipse">
                <a:avLst/>
              </a:prstGeom>
              <a:solidFill>
                <a:srgbClr val="732E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6" name="Graphic 23">
                <a:extLst>
                  <a:ext uri="{FF2B5EF4-FFF2-40B4-BE49-F238E27FC236}">
                    <a16:creationId xmlns:a16="http://schemas.microsoft.com/office/drawing/2014/main" id="{AEEE26D6-DE18-9019-30DE-17A665A1AF74}"/>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5793641" y="2916411"/>
                <a:ext cx="548640" cy="557081"/>
              </a:xfrm>
              <a:prstGeom prst="rect">
                <a:avLst/>
              </a:prstGeom>
              <a:ln>
                <a:noFill/>
              </a:ln>
            </p:spPr>
          </p:pic>
        </p:grpSp>
        <p:grpSp>
          <p:nvGrpSpPr>
            <p:cNvPr id="27" name="Group 26">
              <a:extLst>
                <a:ext uri="{FF2B5EF4-FFF2-40B4-BE49-F238E27FC236}">
                  <a16:creationId xmlns:a16="http://schemas.microsoft.com/office/drawing/2014/main" id="{EDB1B0E5-5C0B-211C-0689-8B28B7B45251}"/>
                </a:ext>
              </a:extLst>
            </p:cNvPr>
            <p:cNvGrpSpPr/>
            <p:nvPr/>
          </p:nvGrpSpPr>
          <p:grpSpPr>
            <a:xfrm>
              <a:off x="9959340" y="2431734"/>
              <a:ext cx="548640" cy="548640"/>
              <a:chOff x="3050381" y="2743200"/>
              <a:chExt cx="914400" cy="914400"/>
            </a:xfrm>
          </p:grpSpPr>
          <p:sp>
            <p:nvSpPr>
              <p:cNvPr id="28" name="Oval 27">
                <a:extLst>
                  <a:ext uri="{FF2B5EF4-FFF2-40B4-BE49-F238E27FC236}">
                    <a16:creationId xmlns:a16="http://schemas.microsoft.com/office/drawing/2014/main" id="{F5F83646-392A-BF24-6FD8-E8B6761E7652}"/>
                  </a:ext>
                </a:extLst>
              </p:cNvPr>
              <p:cNvSpPr/>
              <p:nvPr/>
            </p:nvSpPr>
            <p:spPr>
              <a:xfrm>
                <a:off x="3050381" y="2743200"/>
                <a:ext cx="914400" cy="914400"/>
              </a:xfrm>
              <a:prstGeom prst="ellipse">
                <a:avLst/>
              </a:prstGeom>
              <a:solidFill>
                <a:srgbClr val="F0C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9" name="Graphic 23">
                <a:extLst>
                  <a:ext uri="{FF2B5EF4-FFF2-40B4-BE49-F238E27FC236}">
                    <a16:creationId xmlns:a16="http://schemas.microsoft.com/office/drawing/2014/main" id="{9D008374-09FC-C8E1-58F7-12298E682CC7}"/>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3186068" y="2929883"/>
                <a:ext cx="640080" cy="513867"/>
              </a:xfrm>
              <a:prstGeom prst="rect">
                <a:avLst/>
              </a:prstGeom>
              <a:ln>
                <a:noFill/>
              </a:ln>
            </p:spPr>
          </p:pic>
        </p:grpSp>
        <p:grpSp>
          <p:nvGrpSpPr>
            <p:cNvPr id="30" name="Group 29">
              <a:extLst>
                <a:ext uri="{FF2B5EF4-FFF2-40B4-BE49-F238E27FC236}">
                  <a16:creationId xmlns:a16="http://schemas.microsoft.com/office/drawing/2014/main" id="{0616B598-FAD6-3C71-646A-C5BCE877E5C4}"/>
                </a:ext>
              </a:extLst>
            </p:cNvPr>
            <p:cNvGrpSpPr/>
            <p:nvPr/>
          </p:nvGrpSpPr>
          <p:grpSpPr>
            <a:xfrm>
              <a:off x="6487154" y="3934968"/>
              <a:ext cx="548640" cy="548640"/>
              <a:chOff x="1128204" y="2743200"/>
              <a:chExt cx="914400" cy="914400"/>
            </a:xfrm>
          </p:grpSpPr>
          <p:sp>
            <p:nvSpPr>
              <p:cNvPr id="31" name="Oval 30">
                <a:extLst>
                  <a:ext uri="{FF2B5EF4-FFF2-40B4-BE49-F238E27FC236}">
                    <a16:creationId xmlns:a16="http://schemas.microsoft.com/office/drawing/2014/main" id="{D4757918-7D64-6386-8BE2-0A6B7D0F3AD9}"/>
                  </a:ext>
                </a:extLst>
              </p:cNvPr>
              <p:cNvSpPr/>
              <p:nvPr/>
            </p:nvSpPr>
            <p:spPr>
              <a:xfrm>
                <a:off x="1128204" y="2743200"/>
                <a:ext cx="914400" cy="914400"/>
              </a:xfrm>
              <a:prstGeom prst="ellipse">
                <a:avLst/>
              </a:prstGeom>
              <a:solidFill>
                <a:srgbClr val="2E5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32" name="Graphic 23">
                <a:extLst>
                  <a:ext uri="{FF2B5EF4-FFF2-40B4-BE49-F238E27FC236}">
                    <a16:creationId xmlns:a16="http://schemas.microsoft.com/office/drawing/2014/main" id="{F1BB52C8-B287-44B4-03FD-77F345A7438E}"/>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1347159" y="2898760"/>
                <a:ext cx="490118" cy="561407"/>
              </a:xfrm>
              <a:prstGeom prst="rect">
                <a:avLst/>
              </a:prstGeom>
              <a:ln>
                <a:noFill/>
              </a:ln>
            </p:spPr>
          </p:pic>
        </p:grpSp>
        <p:grpSp>
          <p:nvGrpSpPr>
            <p:cNvPr id="33" name="Group 32">
              <a:extLst>
                <a:ext uri="{FF2B5EF4-FFF2-40B4-BE49-F238E27FC236}">
                  <a16:creationId xmlns:a16="http://schemas.microsoft.com/office/drawing/2014/main" id="{FC1D2C42-E70C-292E-4C52-3BBDD1ED74FB}"/>
                </a:ext>
              </a:extLst>
            </p:cNvPr>
            <p:cNvGrpSpPr/>
            <p:nvPr/>
          </p:nvGrpSpPr>
          <p:grpSpPr>
            <a:xfrm>
              <a:off x="7657551" y="1934210"/>
              <a:ext cx="548640" cy="548640"/>
              <a:chOff x="1719784" y="1488456"/>
              <a:chExt cx="914400" cy="914400"/>
            </a:xfrm>
          </p:grpSpPr>
          <p:pic>
            <p:nvPicPr>
              <p:cNvPr id="34" name="Picture 33">
                <a:extLst>
                  <a:ext uri="{FF2B5EF4-FFF2-40B4-BE49-F238E27FC236}">
                    <a16:creationId xmlns:a16="http://schemas.microsoft.com/office/drawing/2014/main" id="{217939CA-F277-B08B-DB16-F234A9278B7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936621" y="1488456"/>
                <a:ext cx="480727" cy="600909"/>
              </a:xfrm>
              <a:prstGeom prst="rect">
                <a:avLst/>
              </a:prstGeom>
            </p:spPr>
          </p:pic>
          <p:sp>
            <p:nvSpPr>
              <p:cNvPr id="35" name="Oval 34">
                <a:extLst>
                  <a:ext uri="{FF2B5EF4-FFF2-40B4-BE49-F238E27FC236}">
                    <a16:creationId xmlns:a16="http://schemas.microsoft.com/office/drawing/2014/main" id="{BEA3084B-8FA0-CB8F-768F-CDB91D598D82}"/>
                  </a:ext>
                </a:extLst>
              </p:cNvPr>
              <p:cNvSpPr/>
              <p:nvPr/>
            </p:nvSpPr>
            <p:spPr>
              <a:xfrm>
                <a:off x="1719784" y="1488456"/>
                <a:ext cx="914400" cy="914400"/>
              </a:xfrm>
              <a:prstGeom prst="ellipse">
                <a:avLst/>
              </a:prstGeom>
              <a:solidFill>
                <a:srgbClr val="732E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36" name="Graphic 23">
                <a:extLst>
                  <a:ext uri="{FF2B5EF4-FFF2-40B4-BE49-F238E27FC236}">
                    <a16:creationId xmlns:a16="http://schemas.microsoft.com/office/drawing/2014/main" id="{534ACD79-878F-42FE-EFDF-9AA899DDFFCF}"/>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1937524" y="1665887"/>
                <a:ext cx="548640" cy="548640"/>
              </a:xfrm>
              <a:prstGeom prst="rect">
                <a:avLst/>
              </a:prstGeom>
              <a:ln>
                <a:noFill/>
              </a:ln>
            </p:spPr>
          </p:pic>
        </p:grpSp>
        <p:grpSp>
          <p:nvGrpSpPr>
            <p:cNvPr id="37" name="Group 36">
              <a:extLst>
                <a:ext uri="{FF2B5EF4-FFF2-40B4-BE49-F238E27FC236}">
                  <a16:creationId xmlns:a16="http://schemas.microsoft.com/office/drawing/2014/main" id="{4542CF90-F9F5-8ABC-A565-D65D164CD510}"/>
                </a:ext>
              </a:extLst>
            </p:cNvPr>
            <p:cNvGrpSpPr/>
            <p:nvPr/>
          </p:nvGrpSpPr>
          <p:grpSpPr>
            <a:xfrm>
              <a:off x="6565476" y="3148559"/>
              <a:ext cx="548640" cy="548640"/>
              <a:chOff x="3050381" y="2743200"/>
              <a:chExt cx="914400" cy="914400"/>
            </a:xfrm>
          </p:grpSpPr>
          <p:sp>
            <p:nvSpPr>
              <p:cNvPr id="38" name="Oval 37">
                <a:extLst>
                  <a:ext uri="{FF2B5EF4-FFF2-40B4-BE49-F238E27FC236}">
                    <a16:creationId xmlns:a16="http://schemas.microsoft.com/office/drawing/2014/main" id="{B3F28A12-900D-693F-2A00-FAE0CD84090D}"/>
                  </a:ext>
                </a:extLst>
              </p:cNvPr>
              <p:cNvSpPr/>
              <p:nvPr/>
            </p:nvSpPr>
            <p:spPr>
              <a:xfrm>
                <a:off x="3050381" y="2743200"/>
                <a:ext cx="914400" cy="914400"/>
              </a:xfrm>
              <a:prstGeom prst="ellipse">
                <a:avLst/>
              </a:prstGeom>
              <a:solidFill>
                <a:srgbClr val="F0C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39" name="Graphic 23">
                <a:extLst>
                  <a:ext uri="{FF2B5EF4-FFF2-40B4-BE49-F238E27FC236}">
                    <a16:creationId xmlns:a16="http://schemas.microsoft.com/office/drawing/2014/main" id="{53C2DFC2-F013-B1E2-9BCD-52E5137A98FE}"/>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3181798" y="2862507"/>
                <a:ext cx="640080" cy="640080"/>
              </a:xfrm>
              <a:prstGeom prst="rect">
                <a:avLst/>
              </a:prstGeom>
              <a:ln>
                <a:noFill/>
              </a:ln>
            </p:spPr>
          </p:pic>
        </p:grpSp>
        <p:grpSp>
          <p:nvGrpSpPr>
            <p:cNvPr id="40" name="Group 39">
              <a:extLst>
                <a:ext uri="{FF2B5EF4-FFF2-40B4-BE49-F238E27FC236}">
                  <a16:creationId xmlns:a16="http://schemas.microsoft.com/office/drawing/2014/main" id="{FCA66117-733E-BCE7-F438-6ECC9E38CF76}"/>
                </a:ext>
              </a:extLst>
            </p:cNvPr>
            <p:cNvGrpSpPr/>
            <p:nvPr/>
          </p:nvGrpSpPr>
          <p:grpSpPr>
            <a:xfrm>
              <a:off x="9315705" y="1940560"/>
              <a:ext cx="548640" cy="548640"/>
              <a:chOff x="1128204" y="2743200"/>
              <a:chExt cx="914400" cy="914400"/>
            </a:xfrm>
          </p:grpSpPr>
          <p:sp>
            <p:nvSpPr>
              <p:cNvPr id="41" name="Oval 40">
                <a:extLst>
                  <a:ext uri="{FF2B5EF4-FFF2-40B4-BE49-F238E27FC236}">
                    <a16:creationId xmlns:a16="http://schemas.microsoft.com/office/drawing/2014/main" id="{3E75D133-511C-1108-E4C5-566F3881392C}"/>
                  </a:ext>
                </a:extLst>
              </p:cNvPr>
              <p:cNvSpPr/>
              <p:nvPr/>
            </p:nvSpPr>
            <p:spPr>
              <a:xfrm>
                <a:off x="1128204" y="2743200"/>
                <a:ext cx="914400" cy="914400"/>
              </a:xfrm>
              <a:prstGeom prst="ellipse">
                <a:avLst/>
              </a:prstGeom>
              <a:solidFill>
                <a:srgbClr val="2E5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42" name="Graphic 23">
                <a:extLst>
                  <a:ext uri="{FF2B5EF4-FFF2-40B4-BE49-F238E27FC236}">
                    <a16:creationId xmlns:a16="http://schemas.microsoft.com/office/drawing/2014/main" id="{5A844C17-796A-FFFD-2E1D-F47A3AF6902E}"/>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1270159" y="2886279"/>
                <a:ext cx="640080" cy="640080"/>
              </a:xfrm>
              <a:prstGeom prst="rect">
                <a:avLst/>
              </a:prstGeom>
              <a:ln>
                <a:noFill/>
              </a:ln>
            </p:spPr>
          </p:pic>
        </p:grpSp>
        <p:grpSp>
          <p:nvGrpSpPr>
            <p:cNvPr id="43" name="Group 42">
              <a:extLst>
                <a:ext uri="{FF2B5EF4-FFF2-40B4-BE49-F238E27FC236}">
                  <a16:creationId xmlns:a16="http://schemas.microsoft.com/office/drawing/2014/main" id="{0D6D983F-5938-3894-EB6B-4ED73F2BA412}"/>
                </a:ext>
              </a:extLst>
            </p:cNvPr>
            <p:cNvGrpSpPr/>
            <p:nvPr/>
          </p:nvGrpSpPr>
          <p:grpSpPr>
            <a:xfrm>
              <a:off x="6945050" y="2437881"/>
              <a:ext cx="548640" cy="548640"/>
              <a:chOff x="9871029" y="2707105"/>
              <a:chExt cx="914400" cy="914400"/>
            </a:xfrm>
          </p:grpSpPr>
          <p:sp>
            <p:nvSpPr>
              <p:cNvPr id="44" name="Oval 43">
                <a:extLst>
                  <a:ext uri="{FF2B5EF4-FFF2-40B4-BE49-F238E27FC236}">
                    <a16:creationId xmlns:a16="http://schemas.microsoft.com/office/drawing/2014/main" id="{C58AE976-F063-5694-8BBF-2E2F33D482A3}"/>
                  </a:ext>
                </a:extLst>
              </p:cNvPr>
              <p:cNvSpPr/>
              <p:nvPr/>
            </p:nvSpPr>
            <p:spPr>
              <a:xfrm>
                <a:off x="9871029" y="2707105"/>
                <a:ext cx="914400" cy="914400"/>
              </a:xfrm>
              <a:prstGeom prst="ellipse">
                <a:avLst/>
              </a:prstGeom>
              <a:solidFill>
                <a:srgbClr val="0D2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45" name="Graphic 23">
                <a:extLst>
                  <a:ext uri="{FF2B5EF4-FFF2-40B4-BE49-F238E27FC236}">
                    <a16:creationId xmlns:a16="http://schemas.microsoft.com/office/drawing/2014/main" id="{1DE12E47-9C08-E027-DFEF-F94B384DDC50}"/>
                  </a:ext>
                </a:extLst>
              </p:cNvPr>
              <p:cNvPicPr>
                <a:picLocks noChangeAspect="1"/>
              </p:cNvPicPr>
              <p:nvPr/>
            </p:nvPicPr>
            <p:blipFill>
              <a:blip r:embed="rId17">
                <a:extLst>
                  <a:ext uri="{28A0092B-C50C-407E-A947-70E740481C1C}">
                    <a14:useLocalDpi xmlns:a14="http://schemas.microsoft.com/office/drawing/2010/main" val="0"/>
                  </a:ext>
                </a:extLst>
              </a:blip>
              <a:srcRect/>
              <a:stretch/>
            </p:blipFill>
            <p:spPr>
              <a:xfrm>
                <a:off x="9951360" y="2755589"/>
                <a:ext cx="640080" cy="673101"/>
              </a:xfrm>
              <a:prstGeom prst="rect">
                <a:avLst/>
              </a:prstGeom>
              <a:ln>
                <a:noFill/>
              </a:ln>
            </p:spPr>
          </p:pic>
        </p:grpSp>
        <p:grpSp>
          <p:nvGrpSpPr>
            <p:cNvPr id="46" name="Group 45">
              <a:extLst>
                <a:ext uri="{FF2B5EF4-FFF2-40B4-BE49-F238E27FC236}">
                  <a16:creationId xmlns:a16="http://schemas.microsoft.com/office/drawing/2014/main" id="{EEAEF52D-6398-3851-D478-89ACDED05BF7}"/>
                </a:ext>
              </a:extLst>
            </p:cNvPr>
            <p:cNvGrpSpPr/>
            <p:nvPr/>
          </p:nvGrpSpPr>
          <p:grpSpPr>
            <a:xfrm>
              <a:off x="8470709" y="1758538"/>
              <a:ext cx="548640" cy="548640"/>
              <a:chOff x="7754852" y="2707105"/>
              <a:chExt cx="914400" cy="914400"/>
            </a:xfrm>
          </p:grpSpPr>
          <p:sp>
            <p:nvSpPr>
              <p:cNvPr id="47" name="Oval 46">
                <a:extLst>
                  <a:ext uri="{FF2B5EF4-FFF2-40B4-BE49-F238E27FC236}">
                    <a16:creationId xmlns:a16="http://schemas.microsoft.com/office/drawing/2014/main" id="{AD5205FB-61AB-5CF2-464C-81985160D6D0}"/>
                  </a:ext>
                </a:extLst>
              </p:cNvPr>
              <p:cNvSpPr/>
              <p:nvPr/>
            </p:nvSpPr>
            <p:spPr>
              <a:xfrm>
                <a:off x="7754852" y="2707105"/>
                <a:ext cx="914400" cy="914400"/>
              </a:xfrm>
              <a:prstGeom prst="ellipse">
                <a:avLst/>
              </a:prstGeom>
              <a:solidFill>
                <a:schemeClr val="accent6">
                  <a:lumMod val="65000"/>
                  <a:lumOff val="35000"/>
                </a:schemeClr>
              </a:solidFill>
              <a:ln>
                <a:no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pic>
            <p:nvPicPr>
              <p:cNvPr id="48" name="Graphic 23">
                <a:extLst>
                  <a:ext uri="{FF2B5EF4-FFF2-40B4-BE49-F238E27FC236}">
                    <a16:creationId xmlns:a16="http://schemas.microsoft.com/office/drawing/2014/main" id="{38392C4B-9AA2-D9F4-6A70-D22E2876B494}"/>
                  </a:ext>
                </a:extLst>
              </p:cNvPr>
              <p:cNvPicPr>
                <a:picLocks noChangeAspect="1"/>
              </p:cNvPicPr>
              <p:nvPr/>
            </p:nvPicPr>
            <p:blipFill>
              <a:blip r:embed="rId18">
                <a:extLst>
                  <a:ext uri="{28A0092B-C50C-407E-A947-70E740481C1C}">
                    <a14:useLocalDpi xmlns:a14="http://schemas.microsoft.com/office/drawing/2010/main" val="0"/>
                  </a:ext>
                </a:extLst>
              </a:blip>
              <a:srcRect/>
              <a:stretch/>
            </p:blipFill>
            <p:spPr>
              <a:xfrm>
                <a:off x="7796100" y="2774818"/>
                <a:ext cx="731520" cy="684662"/>
              </a:xfrm>
              <a:prstGeom prst="rect">
                <a:avLst/>
              </a:prstGeom>
              <a:ln>
                <a:noFill/>
              </a:ln>
            </p:spPr>
          </p:pic>
        </p:grpSp>
      </p:grpSp>
      <p:sp>
        <p:nvSpPr>
          <p:cNvPr id="49" name="TextBox 3">
            <a:extLst>
              <a:ext uri="{FF2B5EF4-FFF2-40B4-BE49-F238E27FC236}">
                <a16:creationId xmlns:a16="http://schemas.microsoft.com/office/drawing/2014/main" id="{C2214CE5-5EC3-70EE-07BC-7ECC61BC9E90}"/>
              </a:ext>
            </a:extLst>
          </p:cNvPr>
          <p:cNvSpPr txBox="1">
            <a:spLocks noChangeArrowheads="1"/>
          </p:cNvSpPr>
          <p:nvPr/>
        </p:nvSpPr>
        <p:spPr bwMode="auto">
          <a:xfrm>
            <a:off x="685800" y="1987927"/>
            <a:ext cx="4959377"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Clr>
                <a:srgbClr val="254061"/>
              </a:buClr>
              <a:buSzPct val="50000"/>
              <a:buFont typeface="Wingdings"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rgbClr val="254061"/>
              </a:buClr>
              <a:buSzPct val="50000"/>
              <a:buFont typeface="Wingdings" pitchFamily="2" charset="2"/>
              <a:buChar char="n"/>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rgbClr val="254061"/>
              </a:buClr>
              <a:buSzPct val="50000"/>
              <a:buFont typeface="Wingdings"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rgbClr val="254061"/>
              </a:buClr>
              <a:buSzPct val="50000"/>
              <a:buFont typeface="Wingdings" pitchFamily="2" charset="2"/>
              <a:buChar char="n"/>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rgbClr val="254061"/>
              </a:buClr>
              <a:buSzPct val="50000"/>
              <a:buFont typeface="Wingdings"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254061"/>
              </a:buClr>
              <a:buSzPct val="50000"/>
              <a:buFont typeface="Wingdings"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254061"/>
              </a:buClr>
              <a:buSzPct val="50000"/>
              <a:buFont typeface="Wingdings"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254061"/>
              </a:buClr>
              <a:buSzPct val="50000"/>
              <a:buFont typeface="Wingdings"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254061"/>
              </a:buClr>
              <a:buSzPct val="50000"/>
              <a:buFont typeface="Wingdings" pitchFamily="2" charset="2"/>
              <a:buChar char="n"/>
              <a:defRPr sz="2000">
                <a:solidFill>
                  <a:schemeClr val="bg2"/>
                </a:solidFill>
                <a:latin typeface="Arial" panose="020B0604020202020204" pitchFamily="34" charset="0"/>
                <a:cs typeface="Arial" panose="020B0604020202020204" pitchFamily="34" charset="0"/>
              </a:defRPr>
            </a:lvl9pPr>
          </a:lstStyle>
          <a:p>
            <a:pPr marL="571500" indent="-571500" eaLnBrk="1" hangingPunct="1">
              <a:spcBef>
                <a:spcPct val="0"/>
              </a:spcBef>
              <a:buClr>
                <a:srgbClr val="F0C300"/>
              </a:buClr>
              <a:buSzTx/>
              <a:buFont typeface="Wingdings" pitchFamily="2" charset="2"/>
              <a:buChar char="ü"/>
            </a:pPr>
            <a:r>
              <a:rPr lang="en-US" altLang="en-US" sz="2800" b="1" dirty="0">
                <a:solidFill>
                  <a:schemeClr val="bg1"/>
                </a:solidFill>
                <a:latin typeface="Arial"/>
                <a:cs typeface="Arial"/>
              </a:rPr>
              <a:t>One Lion account.</a:t>
            </a:r>
            <a:endParaRPr lang="en-US" sz="2800" b="1" dirty="0">
              <a:solidFill>
                <a:schemeClr val="bg1"/>
              </a:solidFill>
              <a:latin typeface="Arial"/>
            </a:endParaRPr>
          </a:p>
          <a:p>
            <a:pPr marL="571500" indent="-571500">
              <a:spcBef>
                <a:spcPct val="0"/>
              </a:spcBef>
              <a:buClr>
                <a:srgbClr val="F0C300"/>
              </a:buClr>
              <a:buSzTx/>
              <a:buFont typeface="Wingdings" pitchFamily="2" charset="2"/>
              <a:buChar char="ü"/>
            </a:pPr>
            <a:r>
              <a:rPr lang="en-US" altLang="en-US" sz="2800" b="1" dirty="0">
                <a:solidFill>
                  <a:schemeClr val="bg1"/>
                </a:solidFill>
                <a:latin typeface="Arial"/>
                <a:cs typeface="Arial"/>
              </a:rPr>
              <a:t>One member portal.</a:t>
            </a:r>
            <a:endParaRPr lang="en-US" sz="2800" b="1" dirty="0">
              <a:solidFill>
                <a:schemeClr val="bg1"/>
              </a:solidFill>
              <a:latin typeface="Arial"/>
            </a:endParaRPr>
          </a:p>
          <a:p>
            <a:pPr marL="571500" indent="-571500">
              <a:spcBef>
                <a:spcPct val="0"/>
              </a:spcBef>
              <a:buClr>
                <a:srgbClr val="F0C300"/>
              </a:buClr>
              <a:buSzTx/>
              <a:buFont typeface="Wingdings" pitchFamily="2" charset="2"/>
              <a:buChar char="ü"/>
            </a:pPr>
            <a:r>
              <a:rPr lang="en-US" altLang="en-US" sz="2800" b="1" dirty="0">
                <a:solidFill>
                  <a:schemeClr val="bg1"/>
                </a:solidFill>
                <a:latin typeface="Arial"/>
                <a:cs typeface="Arial"/>
              </a:rPr>
              <a:t>One streamlined user experience across all your devices; phone, tablet, and computer.</a:t>
            </a:r>
            <a:endParaRPr lang="en-US" altLang="en-US" sz="2800" b="1" dirty="0">
              <a:solidFill>
                <a:schemeClr val="bg1"/>
              </a:solidFill>
              <a:latin typeface="Arial"/>
            </a:endParaRPr>
          </a:p>
          <a:p>
            <a:pPr marL="571500" indent="-571500">
              <a:spcBef>
                <a:spcPct val="0"/>
              </a:spcBef>
              <a:buClr>
                <a:srgbClr val="F0C300"/>
              </a:buClr>
              <a:buSzTx/>
              <a:buFont typeface="Wingdings" pitchFamily="2" charset="2"/>
              <a:buChar char="ü"/>
            </a:pPr>
            <a:r>
              <a:rPr lang="en-US" altLang="en-US" sz="2800" b="1" dirty="0">
                <a:solidFill>
                  <a:schemeClr val="bg1"/>
                </a:solidFill>
                <a:latin typeface="Arial"/>
                <a:cs typeface="Arial"/>
              </a:rPr>
              <a:t>One technology platform powering it all.</a:t>
            </a:r>
            <a:endParaRPr lang="en-US" altLang="en-US" sz="2800" b="1" dirty="0">
              <a:solidFill>
                <a:schemeClr val="bg1"/>
              </a:solidFill>
              <a:latin typeface="Arial"/>
            </a:endParaRPr>
          </a:p>
        </p:txBody>
      </p:sp>
      <p:pic>
        <p:nvPicPr>
          <p:cNvPr id="50" name="Picture 8" descr="percolator-icon-salesforce - Percolator Consulting">
            <a:extLst>
              <a:ext uri="{FF2B5EF4-FFF2-40B4-BE49-F238E27FC236}">
                <a16:creationId xmlns:a16="http://schemas.microsoft.com/office/drawing/2014/main" id="{0EB9E125-9C63-4133-D276-C9235FB4F16A}"/>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205133" y="2480733"/>
            <a:ext cx="3039534" cy="3039534"/>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a:ext uri="{909E8E84-426E-40DD-AFC4-6F175D3DCCD1}">
              <a14:hiddenFill xmlns:a14="http://schemas.microsoft.com/office/drawing/2010/main">
                <a:solidFill>
                  <a:srgbClr val="FFFFFF"/>
                </a:solidFill>
              </a14:hiddenFill>
            </a:ext>
          </a:extLst>
        </p:spPr>
      </p:pic>
      <p:sp>
        <p:nvSpPr>
          <p:cNvPr id="51" name="Title 50">
            <a:extLst>
              <a:ext uri="{FF2B5EF4-FFF2-40B4-BE49-F238E27FC236}">
                <a16:creationId xmlns:a16="http://schemas.microsoft.com/office/drawing/2014/main" id="{549FDF9D-95C2-AE18-174B-606D4307FC16}"/>
              </a:ext>
            </a:extLst>
          </p:cNvPr>
          <p:cNvSpPr>
            <a:spLocks noGrp="1"/>
          </p:cNvSpPr>
          <p:nvPr>
            <p:ph type="title"/>
          </p:nvPr>
        </p:nvSpPr>
        <p:spPr/>
        <p:txBody>
          <a:bodyPr>
            <a:normAutofit fontScale="90000"/>
          </a:bodyPr>
          <a:lstStyle/>
          <a:p>
            <a:r>
              <a:rPr lang="en-US" b="1" dirty="0">
                <a:latin typeface="Arial"/>
                <a:cs typeface="Arial"/>
              </a:rPr>
              <a:t>We are taking the functionality of our current digital tools and evolving the overall experience.</a:t>
            </a:r>
          </a:p>
        </p:txBody>
      </p:sp>
      <p:sp>
        <p:nvSpPr>
          <p:cNvPr id="52" name="Date Placeholder 51">
            <a:extLst>
              <a:ext uri="{FF2B5EF4-FFF2-40B4-BE49-F238E27FC236}">
                <a16:creationId xmlns:a16="http://schemas.microsoft.com/office/drawing/2014/main" id="{8A9D9576-D4BA-8CB3-F52A-2161CE573AE5}"/>
              </a:ext>
            </a:extLst>
          </p:cNvPr>
          <p:cNvSpPr>
            <a:spLocks noGrp="1"/>
          </p:cNvSpPr>
          <p:nvPr>
            <p:ph type="dt" sz="half" idx="10"/>
          </p:nvPr>
        </p:nvSpPr>
        <p:spPr/>
        <p:txBody>
          <a:bodyPr/>
          <a:lstStyle/>
          <a:p>
            <a:r>
              <a:rPr lang="en-US"/>
              <a:t>October 2022</a:t>
            </a:r>
          </a:p>
        </p:txBody>
      </p:sp>
      <p:sp>
        <p:nvSpPr>
          <p:cNvPr id="53" name="Slide Number Placeholder 52">
            <a:extLst>
              <a:ext uri="{FF2B5EF4-FFF2-40B4-BE49-F238E27FC236}">
                <a16:creationId xmlns:a16="http://schemas.microsoft.com/office/drawing/2014/main" id="{07C8AFFA-EF37-E988-AABC-969FC22613BB}"/>
              </a:ext>
            </a:extLst>
          </p:cNvPr>
          <p:cNvSpPr>
            <a:spLocks noGrp="1"/>
          </p:cNvSpPr>
          <p:nvPr>
            <p:ph type="sldNum" sz="quarter" idx="12"/>
          </p:nvPr>
        </p:nvSpPr>
        <p:spPr/>
        <p:txBody>
          <a:bodyPr/>
          <a:lstStyle/>
          <a:p>
            <a:fld id="{9E78B758-275C-4090-BE22-A14210E4F056}" type="slidenum">
              <a:rPr lang="en-US" smtClean="0"/>
              <a:t>11</a:t>
            </a:fld>
            <a:endParaRPr lang="en-US"/>
          </a:p>
        </p:txBody>
      </p:sp>
      <p:pic>
        <p:nvPicPr>
          <p:cNvPr id="55" name="Picture 54" descr="Logo&#10;&#10;Description automatically generated">
            <a:extLst>
              <a:ext uri="{FF2B5EF4-FFF2-40B4-BE49-F238E27FC236}">
                <a16:creationId xmlns:a16="http://schemas.microsoft.com/office/drawing/2014/main" id="{8AE77637-2CD8-A8CE-372D-7F50FE31FA7E}"/>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0340163" y="5069384"/>
            <a:ext cx="1609382" cy="1609382"/>
          </a:xfrm>
          <a:prstGeom prst="rect">
            <a:avLst/>
          </a:prstGeom>
        </p:spPr>
      </p:pic>
      <p:pic>
        <p:nvPicPr>
          <p:cNvPr id="56" name="Picture 55" descr="A picture containing text, outdoor object&#10;&#10;Description automatically generated">
            <a:extLst>
              <a:ext uri="{FF2B5EF4-FFF2-40B4-BE49-F238E27FC236}">
                <a16:creationId xmlns:a16="http://schemas.microsoft.com/office/drawing/2014/main" id="{70DB8765-BDE4-966D-DBE3-72FBDFE4B538}"/>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537085" y="5394890"/>
            <a:ext cx="1052482" cy="1351482"/>
          </a:xfrm>
          <a:prstGeom prst="rect">
            <a:avLst/>
          </a:prstGeom>
        </p:spPr>
      </p:pic>
    </p:spTree>
    <p:extLst>
      <p:ext uri="{BB962C8B-B14F-4D97-AF65-F5344CB8AC3E}">
        <p14:creationId xmlns:p14="http://schemas.microsoft.com/office/powerpoint/2010/main" val="1713847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heel(1)">
                                      <p:cBhvr>
                                        <p:cTn id="7" dur="6000"/>
                                        <p:tgtEl>
                                          <p:spTgt spid="54"/>
                                        </p:tgtEl>
                                      </p:cBhvr>
                                    </p:animEffect>
                                  </p:childTnLst>
                                </p:cTn>
                              </p:par>
                              <p:par>
                                <p:cTn id="8" presetID="22" presetClass="entr" presetSubtype="1" fill="hold" nodeType="withEffect">
                                  <p:stCondLst>
                                    <p:cond delay="0"/>
                                  </p:stCondLst>
                                  <p:childTnLst>
                                    <p:set>
                                      <p:cBhvr>
                                        <p:cTn id="9" dur="1" fill="hold">
                                          <p:stCondLst>
                                            <p:cond delay="0"/>
                                          </p:stCondLst>
                                        </p:cTn>
                                        <p:tgtEl>
                                          <p:spTgt spid="49">
                                            <p:txEl>
                                              <p:pRg st="0" end="0"/>
                                            </p:txEl>
                                          </p:spTgt>
                                        </p:tgtEl>
                                        <p:attrNameLst>
                                          <p:attrName>style.visibility</p:attrName>
                                        </p:attrNameLst>
                                      </p:cBhvr>
                                      <p:to>
                                        <p:strVal val="visible"/>
                                      </p:to>
                                    </p:set>
                                    <p:animEffect transition="in" filter="wipe(up)">
                                      <p:cBhvr>
                                        <p:cTn id="10" dur="1500"/>
                                        <p:tgtEl>
                                          <p:spTgt spid="49">
                                            <p:txEl>
                                              <p:pRg st="0" end="0"/>
                                            </p:txEl>
                                          </p:spTgt>
                                        </p:tgtEl>
                                      </p:cBhvr>
                                    </p:animEffect>
                                  </p:childTnLst>
                                </p:cTn>
                              </p:par>
                              <p:par>
                                <p:cTn id="11" presetID="22" presetClass="entr" presetSubtype="1" fill="hold" nodeType="withEffect">
                                  <p:stCondLst>
                                    <p:cond delay="1500"/>
                                  </p:stCondLst>
                                  <p:childTnLst>
                                    <p:set>
                                      <p:cBhvr>
                                        <p:cTn id="12" dur="1" fill="hold">
                                          <p:stCondLst>
                                            <p:cond delay="0"/>
                                          </p:stCondLst>
                                        </p:cTn>
                                        <p:tgtEl>
                                          <p:spTgt spid="49">
                                            <p:txEl>
                                              <p:pRg st="1" end="1"/>
                                            </p:txEl>
                                          </p:spTgt>
                                        </p:tgtEl>
                                        <p:attrNameLst>
                                          <p:attrName>style.visibility</p:attrName>
                                        </p:attrNameLst>
                                      </p:cBhvr>
                                      <p:to>
                                        <p:strVal val="visible"/>
                                      </p:to>
                                    </p:set>
                                    <p:animEffect transition="in" filter="wipe(up)">
                                      <p:cBhvr>
                                        <p:cTn id="13" dur="1500"/>
                                        <p:tgtEl>
                                          <p:spTgt spid="49">
                                            <p:txEl>
                                              <p:pRg st="1" end="1"/>
                                            </p:txEl>
                                          </p:spTgt>
                                        </p:tgtEl>
                                      </p:cBhvr>
                                    </p:animEffect>
                                  </p:childTnLst>
                                </p:cTn>
                              </p:par>
                              <p:par>
                                <p:cTn id="14" presetID="22" presetClass="entr" presetSubtype="1" fill="hold" nodeType="withEffect">
                                  <p:stCondLst>
                                    <p:cond delay="3000"/>
                                  </p:stCondLst>
                                  <p:childTnLst>
                                    <p:set>
                                      <p:cBhvr>
                                        <p:cTn id="15" dur="1" fill="hold">
                                          <p:stCondLst>
                                            <p:cond delay="0"/>
                                          </p:stCondLst>
                                        </p:cTn>
                                        <p:tgtEl>
                                          <p:spTgt spid="49">
                                            <p:txEl>
                                              <p:pRg st="2" end="2"/>
                                            </p:txEl>
                                          </p:spTgt>
                                        </p:tgtEl>
                                        <p:attrNameLst>
                                          <p:attrName>style.visibility</p:attrName>
                                        </p:attrNameLst>
                                      </p:cBhvr>
                                      <p:to>
                                        <p:strVal val="visible"/>
                                      </p:to>
                                    </p:set>
                                    <p:animEffect transition="in" filter="wipe(up)">
                                      <p:cBhvr>
                                        <p:cTn id="16" dur="2000"/>
                                        <p:tgtEl>
                                          <p:spTgt spid="49">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49">
                                            <p:txEl>
                                              <p:pRg st="3" end="3"/>
                                            </p:txEl>
                                          </p:spTgt>
                                        </p:tgtEl>
                                        <p:attrNameLst>
                                          <p:attrName>style.visibility</p:attrName>
                                        </p:attrNameLst>
                                      </p:cBhvr>
                                      <p:to>
                                        <p:strVal val="visible"/>
                                      </p:to>
                                    </p:set>
                                    <p:animEffect transition="in" filter="wipe(up)">
                                      <p:cBhvr>
                                        <p:cTn id="21" dur="1000"/>
                                        <p:tgtEl>
                                          <p:spTgt spid="49">
                                            <p:txEl>
                                              <p:pRg st="3" end="3"/>
                                            </p:txEl>
                                          </p:spTgt>
                                        </p:tgtEl>
                                      </p:cBhvr>
                                    </p:animEffect>
                                  </p:childTnLst>
                                </p:cTn>
                              </p:par>
                              <p:par>
                                <p:cTn id="22" presetID="31" presetClass="entr" presetSubtype="0" fill="hold" nodeType="with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2000" fill="hold"/>
                                        <p:tgtEl>
                                          <p:spTgt spid="50"/>
                                        </p:tgtEl>
                                        <p:attrNameLst>
                                          <p:attrName>ppt_w</p:attrName>
                                        </p:attrNameLst>
                                      </p:cBhvr>
                                      <p:tavLst>
                                        <p:tav tm="0">
                                          <p:val>
                                            <p:fltVal val="0"/>
                                          </p:val>
                                        </p:tav>
                                        <p:tav tm="100000">
                                          <p:val>
                                            <p:strVal val="#ppt_w"/>
                                          </p:val>
                                        </p:tav>
                                      </p:tavLst>
                                    </p:anim>
                                    <p:anim calcmode="lin" valueType="num">
                                      <p:cBhvr>
                                        <p:cTn id="25" dur="2000" fill="hold"/>
                                        <p:tgtEl>
                                          <p:spTgt spid="50"/>
                                        </p:tgtEl>
                                        <p:attrNameLst>
                                          <p:attrName>ppt_h</p:attrName>
                                        </p:attrNameLst>
                                      </p:cBhvr>
                                      <p:tavLst>
                                        <p:tav tm="0">
                                          <p:val>
                                            <p:fltVal val="0"/>
                                          </p:val>
                                        </p:tav>
                                        <p:tav tm="100000">
                                          <p:val>
                                            <p:strVal val="#ppt_h"/>
                                          </p:val>
                                        </p:tav>
                                      </p:tavLst>
                                    </p:anim>
                                    <p:anim calcmode="lin" valueType="num">
                                      <p:cBhvr>
                                        <p:cTn id="26" dur="2000" fill="hold"/>
                                        <p:tgtEl>
                                          <p:spTgt spid="50"/>
                                        </p:tgtEl>
                                        <p:attrNameLst>
                                          <p:attrName>style.rotation</p:attrName>
                                        </p:attrNameLst>
                                      </p:cBhvr>
                                      <p:tavLst>
                                        <p:tav tm="0">
                                          <p:val>
                                            <p:fltVal val="90"/>
                                          </p:val>
                                        </p:tav>
                                        <p:tav tm="100000">
                                          <p:val>
                                            <p:fltVal val="0"/>
                                          </p:val>
                                        </p:tav>
                                      </p:tavLst>
                                    </p:anim>
                                    <p:animEffect transition="in" filter="fade">
                                      <p:cBhvr>
                                        <p:cTn id="27" dur="2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B2E450-66E3-DEBB-4FD9-2A0E0117EE46}"/>
              </a:ext>
            </a:extLst>
          </p:cNvPr>
          <p:cNvSpPr>
            <a:spLocks noGrp="1"/>
          </p:cNvSpPr>
          <p:nvPr>
            <p:ph type="title"/>
          </p:nvPr>
        </p:nvSpPr>
        <p:spPr>
          <a:xfrm>
            <a:off x="838200" y="1793137"/>
            <a:ext cx="10515600" cy="1325563"/>
          </a:xfrm>
        </p:spPr>
        <p:txBody>
          <a:bodyPr>
            <a:normAutofit/>
          </a:bodyPr>
          <a:lstStyle/>
          <a:p>
            <a:pPr algn="ctr"/>
            <a:r>
              <a:rPr lang="en-US" sz="4800" b="1" dirty="0">
                <a:latin typeface="Arial"/>
                <a:cs typeface="Arial"/>
              </a:rPr>
              <a:t>How do we get there?</a:t>
            </a:r>
          </a:p>
        </p:txBody>
      </p:sp>
      <p:cxnSp>
        <p:nvCxnSpPr>
          <p:cNvPr id="4" name="Straight Connector 3">
            <a:extLst>
              <a:ext uri="{FF2B5EF4-FFF2-40B4-BE49-F238E27FC236}">
                <a16:creationId xmlns:a16="http://schemas.microsoft.com/office/drawing/2014/main" id="{FEA542B5-397A-2FFF-968B-410530E54C28}"/>
              </a:ext>
            </a:extLst>
          </p:cNvPr>
          <p:cNvCxnSpPr>
            <a:cxnSpLocks/>
          </p:cNvCxnSpPr>
          <p:nvPr/>
        </p:nvCxnSpPr>
        <p:spPr>
          <a:xfrm flipH="1">
            <a:off x="5524500" y="3424528"/>
            <a:ext cx="1143000" cy="0"/>
          </a:xfrm>
          <a:prstGeom prst="line">
            <a:avLst/>
          </a:prstGeom>
          <a:ln w="66675">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08B9E8C-F007-11EB-D15D-405070416E39}"/>
              </a:ext>
            </a:extLst>
          </p:cNvPr>
          <p:cNvSpPr txBox="1"/>
          <p:nvPr/>
        </p:nvSpPr>
        <p:spPr>
          <a:xfrm>
            <a:off x="3944101" y="3880884"/>
            <a:ext cx="4305730" cy="1200329"/>
          </a:xfrm>
          <a:prstGeom prst="rect">
            <a:avLst/>
          </a:prstGeom>
          <a:noFill/>
        </p:spPr>
        <p:txBody>
          <a:bodyPr wrap="none" lIns="91440" tIns="45720" rIns="91440" bIns="45720" rtlCol="0" anchor="t">
            <a:spAutoFit/>
          </a:bodyPr>
          <a:lstStyle/>
          <a:p>
            <a:r>
              <a:rPr lang="en-US" sz="7200" b="1" i="1" dirty="0">
                <a:solidFill>
                  <a:schemeClr val="accent2"/>
                </a:solidFill>
                <a:latin typeface="Arial"/>
                <a:cs typeface="Arial"/>
              </a:rPr>
              <a:t>Together.</a:t>
            </a:r>
          </a:p>
        </p:txBody>
      </p:sp>
      <p:sp>
        <p:nvSpPr>
          <p:cNvPr id="6" name="Date Placeholder 5">
            <a:extLst>
              <a:ext uri="{FF2B5EF4-FFF2-40B4-BE49-F238E27FC236}">
                <a16:creationId xmlns:a16="http://schemas.microsoft.com/office/drawing/2014/main" id="{75247750-628C-7109-10A1-58811E90B84D}"/>
              </a:ext>
            </a:extLst>
          </p:cNvPr>
          <p:cNvSpPr>
            <a:spLocks noGrp="1"/>
          </p:cNvSpPr>
          <p:nvPr>
            <p:ph type="dt" sz="half" idx="10"/>
          </p:nvPr>
        </p:nvSpPr>
        <p:spPr/>
        <p:txBody>
          <a:bodyPr/>
          <a:lstStyle/>
          <a:p>
            <a:r>
              <a:rPr lang="en-US"/>
              <a:t>October 2022</a:t>
            </a:r>
          </a:p>
        </p:txBody>
      </p:sp>
      <p:sp>
        <p:nvSpPr>
          <p:cNvPr id="7" name="Slide Number Placeholder 6">
            <a:extLst>
              <a:ext uri="{FF2B5EF4-FFF2-40B4-BE49-F238E27FC236}">
                <a16:creationId xmlns:a16="http://schemas.microsoft.com/office/drawing/2014/main" id="{99EFC572-525D-95D5-C8E5-2B1BFFE51E35}"/>
              </a:ext>
            </a:extLst>
          </p:cNvPr>
          <p:cNvSpPr>
            <a:spLocks noGrp="1"/>
          </p:cNvSpPr>
          <p:nvPr>
            <p:ph type="sldNum" sz="quarter" idx="12"/>
          </p:nvPr>
        </p:nvSpPr>
        <p:spPr/>
        <p:txBody>
          <a:bodyPr/>
          <a:lstStyle/>
          <a:p>
            <a:fld id="{9E78B758-275C-4090-BE22-A14210E4F056}" type="slidenum">
              <a:rPr lang="en-US" smtClean="0"/>
              <a:t>12</a:t>
            </a:fld>
            <a:endParaRPr lang="en-US"/>
          </a:p>
        </p:txBody>
      </p:sp>
      <p:pic>
        <p:nvPicPr>
          <p:cNvPr id="2" name="Picture 1" descr="Logo&#10;&#10;Description automatically generated">
            <a:extLst>
              <a:ext uri="{FF2B5EF4-FFF2-40B4-BE49-F238E27FC236}">
                <a16:creationId xmlns:a16="http://schemas.microsoft.com/office/drawing/2014/main" id="{9844A493-6CBF-3EFF-1BD5-735F1855BF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0163" y="5069384"/>
            <a:ext cx="1609382" cy="1609382"/>
          </a:xfrm>
          <a:prstGeom prst="rect">
            <a:avLst/>
          </a:prstGeom>
        </p:spPr>
      </p:pic>
      <p:pic>
        <p:nvPicPr>
          <p:cNvPr id="8" name="Picture 7" descr="A picture containing text, outdoor object&#10;&#10;Description automatically generated">
            <a:extLst>
              <a:ext uri="{FF2B5EF4-FFF2-40B4-BE49-F238E27FC236}">
                <a16:creationId xmlns:a16="http://schemas.microsoft.com/office/drawing/2014/main" id="{EA76F07F-F3B6-F447-31B0-AB6E218DC6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085" y="5394890"/>
            <a:ext cx="1052482" cy="1351482"/>
          </a:xfrm>
          <a:prstGeom prst="rect">
            <a:avLst/>
          </a:prstGeom>
        </p:spPr>
      </p:pic>
    </p:spTree>
    <p:extLst>
      <p:ext uri="{BB962C8B-B14F-4D97-AF65-F5344CB8AC3E}">
        <p14:creationId xmlns:p14="http://schemas.microsoft.com/office/powerpoint/2010/main" val="3419422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C37BB-8593-D368-F40B-664123FA0EEB}"/>
              </a:ext>
            </a:extLst>
          </p:cNvPr>
          <p:cNvSpPr>
            <a:spLocks noGrp="1"/>
          </p:cNvSpPr>
          <p:nvPr>
            <p:ph type="title"/>
          </p:nvPr>
        </p:nvSpPr>
        <p:spPr/>
        <p:txBody>
          <a:bodyPr/>
          <a:lstStyle/>
          <a:p>
            <a:r>
              <a:rPr lang="en-US" b="1" dirty="0">
                <a:latin typeface="Arial"/>
                <a:cs typeface="Arial"/>
              </a:rPr>
              <a:t>How can you get involved?</a:t>
            </a:r>
          </a:p>
        </p:txBody>
      </p:sp>
      <p:sp>
        <p:nvSpPr>
          <p:cNvPr id="3" name="Rectangle 2">
            <a:extLst>
              <a:ext uri="{FF2B5EF4-FFF2-40B4-BE49-F238E27FC236}">
                <a16:creationId xmlns:a16="http://schemas.microsoft.com/office/drawing/2014/main" id="{A81577FE-4640-B7B0-9ED2-C5AFF43F8FF5}"/>
              </a:ext>
            </a:extLst>
          </p:cNvPr>
          <p:cNvSpPr/>
          <p:nvPr/>
        </p:nvSpPr>
        <p:spPr bwMode="auto">
          <a:xfrm>
            <a:off x="7697642" y="2152406"/>
            <a:ext cx="4494358" cy="4705594"/>
          </a:xfrm>
          <a:prstGeom prst="rect">
            <a:avLst/>
          </a:prstGeom>
          <a:solidFill>
            <a:srgbClr val="0D223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err="1">
              <a:ln>
                <a:noFill/>
              </a:ln>
              <a:solidFill>
                <a:srgbClr val="404040"/>
              </a:solidFill>
              <a:effectLst/>
              <a:ea typeface="ヒラギノ角ゴ Pro W3" pitchFamily="84" charset="-128"/>
            </a:endParaRPr>
          </a:p>
        </p:txBody>
      </p:sp>
      <p:sp>
        <p:nvSpPr>
          <p:cNvPr id="4" name="TextBox 12">
            <a:extLst>
              <a:ext uri="{FF2B5EF4-FFF2-40B4-BE49-F238E27FC236}">
                <a16:creationId xmlns:a16="http://schemas.microsoft.com/office/drawing/2014/main" id="{C7086ED4-5AA0-156D-D467-B2DFF4886429}"/>
              </a:ext>
            </a:extLst>
          </p:cNvPr>
          <p:cNvSpPr txBox="1">
            <a:spLocks noChangeArrowheads="1"/>
          </p:cNvSpPr>
          <p:nvPr/>
        </p:nvSpPr>
        <p:spPr bwMode="auto">
          <a:xfrm>
            <a:off x="609600" y="2483641"/>
            <a:ext cx="4038867"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457200" indent="-457200">
              <a:buClr>
                <a:srgbClr val="F0C300"/>
              </a:buClr>
              <a:buSzPct val="110000"/>
              <a:buFont typeface="Wingdings" panose="05000000000000000000" pitchFamily="2" charset="2"/>
              <a:buChar char="ü"/>
            </a:pPr>
            <a:r>
              <a:rPr lang="en-US" altLang="en-US" sz="3200" dirty="0">
                <a:solidFill>
                  <a:schemeClr val="bg1"/>
                </a:solidFill>
                <a:latin typeface="Arial"/>
                <a:cs typeface="Arial"/>
              </a:rPr>
              <a:t>Use the QR code to take the technology </a:t>
            </a:r>
            <a:br>
              <a:rPr lang="en-US" altLang="en-US" sz="3200" dirty="0">
                <a:latin typeface="Arial"/>
              </a:rPr>
            </a:br>
            <a:r>
              <a:rPr lang="en-US" altLang="en-US" sz="3200" dirty="0">
                <a:solidFill>
                  <a:schemeClr val="bg1"/>
                </a:solidFill>
                <a:latin typeface="Arial"/>
                <a:cs typeface="Arial"/>
              </a:rPr>
              <a:t>usage survey</a:t>
            </a:r>
          </a:p>
        </p:txBody>
      </p:sp>
      <p:sp>
        <p:nvSpPr>
          <p:cNvPr id="5" name="TextBox 16">
            <a:extLst>
              <a:ext uri="{FF2B5EF4-FFF2-40B4-BE49-F238E27FC236}">
                <a16:creationId xmlns:a16="http://schemas.microsoft.com/office/drawing/2014/main" id="{835E03CE-D386-DC54-BBC2-5403A418BB17}"/>
              </a:ext>
            </a:extLst>
          </p:cNvPr>
          <p:cNvSpPr txBox="1">
            <a:spLocks noChangeArrowheads="1"/>
          </p:cNvSpPr>
          <p:nvPr/>
        </p:nvSpPr>
        <p:spPr bwMode="auto">
          <a:xfrm>
            <a:off x="598638" y="5638800"/>
            <a:ext cx="60366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457200" indent="-457200">
              <a:buClr>
                <a:srgbClr val="F0C300"/>
              </a:buClr>
              <a:buSzPct val="110000"/>
              <a:buFont typeface="Wingdings" panose="05000000000000000000" pitchFamily="2" charset="2"/>
              <a:buChar char="ü"/>
            </a:pPr>
            <a:r>
              <a:rPr lang="en-US" altLang="en-US" sz="3200" dirty="0">
                <a:solidFill>
                  <a:schemeClr val="bg1"/>
                </a:solidFill>
                <a:latin typeface="Arial"/>
                <a:cs typeface="Arial"/>
              </a:rPr>
              <a:t>Participate in focus groups</a:t>
            </a:r>
          </a:p>
        </p:txBody>
      </p:sp>
      <p:sp>
        <p:nvSpPr>
          <p:cNvPr id="6" name="Title 1">
            <a:extLst>
              <a:ext uri="{FF2B5EF4-FFF2-40B4-BE49-F238E27FC236}">
                <a16:creationId xmlns:a16="http://schemas.microsoft.com/office/drawing/2014/main" id="{2AE12421-C7CA-33FA-C4DE-59A1F7BB2E9D}"/>
              </a:ext>
            </a:extLst>
          </p:cNvPr>
          <p:cNvSpPr txBox="1">
            <a:spLocks noChangeArrowheads="1"/>
          </p:cNvSpPr>
          <p:nvPr/>
        </p:nvSpPr>
        <p:spPr bwMode="auto">
          <a:xfrm>
            <a:off x="8229600" y="2514600"/>
            <a:ext cx="3886200" cy="4110037"/>
          </a:xfrm>
          <a:prstGeom prst="rect">
            <a:avLst/>
          </a:prstGeom>
          <a:noFill/>
          <a:ln>
            <a:noFill/>
          </a:ln>
        </p:spPr>
        <p:txBody>
          <a:bodyPr lIns="91440" tIns="45720" rIns="91440" bIns="45720" anchor="b"/>
          <a:lstStyle>
            <a:lvl1pPr algn="ctr" rtl="0" eaLnBrk="0" fontAlgn="base" hangingPunct="0">
              <a:spcBef>
                <a:spcPct val="0"/>
              </a:spcBef>
              <a:spcAft>
                <a:spcPct val="0"/>
              </a:spcAft>
              <a:defRPr sz="4000" b="1">
                <a:solidFill>
                  <a:schemeClr val="bg2"/>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4000" b="1">
                <a:solidFill>
                  <a:schemeClr val="bg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000" b="1">
                <a:solidFill>
                  <a:schemeClr val="bg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000" b="1">
                <a:solidFill>
                  <a:schemeClr val="bg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000" b="1">
                <a:solidFill>
                  <a:schemeClr val="bg2"/>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pPr algn="l">
              <a:defRPr/>
            </a:pPr>
            <a:r>
              <a:rPr lang="en-US" altLang="en-US" sz="1800" kern="0" dirty="0">
                <a:solidFill>
                  <a:schemeClr val="bg1"/>
                </a:solidFill>
                <a:latin typeface="Arial"/>
                <a:cs typeface="Arial"/>
              </a:rPr>
              <a:t>We want to know what’s important to you. </a:t>
            </a:r>
            <a:br>
              <a:rPr lang="en-US" altLang="en-US" sz="1500" kern="0" dirty="0">
                <a:latin typeface="Arial"/>
              </a:rPr>
            </a:br>
            <a:endParaRPr lang="en-US" altLang="en-US" sz="1500" kern="0">
              <a:solidFill>
                <a:schemeClr val="bg1"/>
              </a:solidFill>
              <a:latin typeface="+mn-lt"/>
            </a:endParaRPr>
          </a:p>
          <a:p>
            <a:pPr marL="160020" indent="-160020" algn="l">
              <a:buFont typeface="Arial" panose="020B0604020202020204" pitchFamily="34" charset="0"/>
              <a:buChar char="•"/>
              <a:defRPr/>
            </a:pPr>
            <a:r>
              <a:rPr lang="en-US" altLang="en-US" sz="1400" b="0" kern="0" dirty="0">
                <a:solidFill>
                  <a:schemeClr val="bg1"/>
                </a:solidFill>
                <a:latin typeface="Arial"/>
                <a:cs typeface="Arial"/>
              </a:rPr>
              <a:t>Club websites</a:t>
            </a:r>
          </a:p>
          <a:p>
            <a:pPr marL="160020" indent="-160020" algn="l">
              <a:buFont typeface="Arial" panose="020B0604020202020204" pitchFamily="34" charset="0"/>
              <a:buChar char="•"/>
              <a:defRPr/>
            </a:pPr>
            <a:r>
              <a:rPr lang="en-US" altLang="en-US" sz="1400" b="0" kern="0" dirty="0">
                <a:solidFill>
                  <a:schemeClr val="bg1"/>
                </a:solidFill>
                <a:latin typeface="Arial"/>
                <a:cs typeface="Arial"/>
              </a:rPr>
              <a:t>Mobile experiences</a:t>
            </a:r>
          </a:p>
          <a:p>
            <a:pPr marL="160020" indent="-160020" algn="l">
              <a:buFont typeface="Arial" panose="020B0604020202020204" pitchFamily="34" charset="0"/>
              <a:buChar char="•"/>
              <a:defRPr/>
            </a:pPr>
            <a:r>
              <a:rPr lang="en-US" altLang="en-US" sz="1400" b="0" kern="0" dirty="0">
                <a:solidFill>
                  <a:schemeClr val="bg1"/>
                </a:solidFill>
                <a:latin typeface="Arial"/>
                <a:cs typeface="Arial"/>
              </a:rPr>
              <a:t>Service reporting</a:t>
            </a:r>
          </a:p>
          <a:p>
            <a:pPr marL="160020" indent="-160020" algn="l">
              <a:buFont typeface="Arial" panose="020B0604020202020204" pitchFamily="34" charset="0"/>
              <a:buChar char="•"/>
              <a:defRPr/>
            </a:pPr>
            <a:r>
              <a:rPr lang="en-US" altLang="en-US" sz="1400" b="0" kern="0" dirty="0">
                <a:solidFill>
                  <a:schemeClr val="bg1"/>
                </a:solidFill>
                <a:latin typeface="Arial"/>
                <a:cs typeface="Arial"/>
              </a:rPr>
              <a:t>Service activity discovery</a:t>
            </a:r>
          </a:p>
          <a:p>
            <a:pPr marL="160020" indent="-160020" algn="l">
              <a:buFont typeface="Arial" panose="020B0604020202020204" pitchFamily="34" charset="0"/>
              <a:buChar char="•"/>
              <a:defRPr/>
            </a:pPr>
            <a:r>
              <a:rPr lang="en-US" altLang="en-US" sz="1400" b="0" kern="0" dirty="0">
                <a:solidFill>
                  <a:schemeClr val="bg1"/>
                </a:solidFill>
                <a:latin typeface="Arial"/>
                <a:cs typeface="Arial"/>
              </a:rPr>
              <a:t>Networking and communicating </a:t>
            </a:r>
            <a:br>
              <a:rPr lang="en-US" altLang="en-US" sz="1400" b="0" kern="0" dirty="0">
                <a:latin typeface="Arial"/>
                <a:cs typeface="Arial"/>
              </a:rPr>
            </a:br>
            <a:r>
              <a:rPr lang="en-US" altLang="en-US" sz="1400" b="0" kern="0" dirty="0">
                <a:solidFill>
                  <a:schemeClr val="bg1"/>
                </a:solidFill>
                <a:latin typeface="Arial"/>
                <a:cs typeface="Arial"/>
              </a:rPr>
              <a:t>with members</a:t>
            </a:r>
          </a:p>
          <a:p>
            <a:pPr marL="160020" indent="-160020" algn="l">
              <a:buFont typeface="Arial" panose="020B0604020202020204" pitchFamily="34" charset="0"/>
              <a:buChar char="•"/>
              <a:defRPr/>
            </a:pPr>
            <a:r>
              <a:rPr lang="en-US" altLang="en-US" sz="1400" b="0" kern="0" dirty="0">
                <a:solidFill>
                  <a:schemeClr val="bg1"/>
                </a:solidFill>
                <a:latin typeface="Arial"/>
                <a:cs typeface="Arial"/>
              </a:rPr>
              <a:t>Social media integrations</a:t>
            </a:r>
          </a:p>
          <a:p>
            <a:pPr marL="160020" indent="-160020" algn="l">
              <a:buFont typeface="Arial" panose="020B0604020202020204" pitchFamily="34" charset="0"/>
              <a:buChar char="•"/>
              <a:defRPr/>
            </a:pPr>
            <a:r>
              <a:rPr lang="en-US" altLang="en-US" sz="1400" b="0" kern="0" dirty="0">
                <a:solidFill>
                  <a:schemeClr val="bg1"/>
                </a:solidFill>
                <a:latin typeface="Arial"/>
                <a:cs typeface="Arial"/>
              </a:rPr>
              <a:t>Document search</a:t>
            </a:r>
          </a:p>
          <a:p>
            <a:pPr marL="160020" indent="-160020" algn="l">
              <a:buFont typeface="Arial" panose="020B0604020202020204" pitchFamily="34" charset="0"/>
              <a:buChar char="•"/>
              <a:defRPr/>
            </a:pPr>
            <a:r>
              <a:rPr lang="en-US" altLang="en-US" sz="1400" b="0" kern="0" dirty="0">
                <a:solidFill>
                  <a:schemeClr val="bg1"/>
                </a:solidFill>
                <a:latin typeface="Arial"/>
                <a:cs typeface="Arial"/>
              </a:rPr>
              <a:t>Fundraising tools</a:t>
            </a:r>
          </a:p>
          <a:p>
            <a:pPr marL="160020" indent="-160020" algn="l">
              <a:buFont typeface="Arial" panose="020B0604020202020204" pitchFamily="34" charset="0"/>
              <a:buChar char="•"/>
              <a:defRPr/>
            </a:pPr>
            <a:r>
              <a:rPr lang="en-US" altLang="en-US" sz="1400" b="0" kern="0" dirty="0">
                <a:solidFill>
                  <a:schemeClr val="bg1"/>
                </a:solidFill>
                <a:latin typeface="Arial"/>
                <a:cs typeface="Arial"/>
              </a:rPr>
              <a:t>Managing data and preferences</a:t>
            </a:r>
          </a:p>
          <a:p>
            <a:pPr marL="160020" indent="-160020" algn="l">
              <a:buFont typeface="Arial" panose="020B0604020202020204" pitchFamily="34" charset="0"/>
              <a:buChar char="•"/>
              <a:defRPr/>
            </a:pPr>
            <a:r>
              <a:rPr lang="en-US" altLang="en-US" sz="1400" b="0" kern="0" dirty="0">
                <a:solidFill>
                  <a:schemeClr val="bg1"/>
                </a:solidFill>
                <a:latin typeface="Arial"/>
                <a:cs typeface="Arial"/>
              </a:rPr>
              <a:t>Accessibility tools and support</a:t>
            </a:r>
          </a:p>
          <a:p>
            <a:pPr marL="160020" indent="-160020" algn="l">
              <a:buFont typeface="Arial" panose="020B0604020202020204" pitchFamily="34" charset="0"/>
              <a:buChar char="•"/>
              <a:defRPr/>
            </a:pPr>
            <a:r>
              <a:rPr lang="en-US" altLang="en-US" sz="1400" b="0" kern="0" dirty="0">
                <a:solidFill>
                  <a:schemeClr val="bg1"/>
                </a:solidFill>
                <a:latin typeface="Arial"/>
                <a:cs typeface="Arial"/>
              </a:rPr>
              <a:t>Digital tools education and support</a:t>
            </a:r>
          </a:p>
          <a:p>
            <a:pPr marL="160020" indent="-160020" algn="l">
              <a:buFont typeface="Arial" panose="020B0604020202020204" pitchFamily="34" charset="0"/>
              <a:buChar char="•"/>
              <a:defRPr/>
            </a:pPr>
            <a:r>
              <a:rPr lang="en-US" altLang="en-US" sz="1400" b="0" kern="0" dirty="0">
                <a:solidFill>
                  <a:schemeClr val="bg1"/>
                </a:solidFill>
                <a:latin typeface="Arial"/>
                <a:cs typeface="Arial"/>
              </a:rPr>
              <a:t>Other … </a:t>
            </a:r>
            <a:endParaRPr lang="en-US" altLang="en-US" sz="1400" b="0" kern="0" dirty="0">
              <a:solidFill>
                <a:schemeClr val="bg1"/>
              </a:solidFill>
              <a:latin typeface="Arial"/>
            </a:endParaRPr>
          </a:p>
          <a:p>
            <a:pPr marL="342900" indent="-342900" algn="l">
              <a:buFont typeface="Arial" panose="020B0604020202020204" pitchFamily="34" charset="0"/>
              <a:buChar char="•"/>
              <a:defRPr/>
            </a:pPr>
            <a:endParaRPr lang="en-US" altLang="en-US" sz="1500" b="0" kern="0" dirty="0">
              <a:solidFill>
                <a:schemeClr val="bg1"/>
              </a:solidFill>
            </a:endParaRPr>
          </a:p>
          <a:p>
            <a:pPr marL="342900" indent="-342900" algn="l">
              <a:buFont typeface="Arial" panose="020B0604020202020204" pitchFamily="34" charset="0"/>
              <a:buChar char="•"/>
              <a:defRPr/>
            </a:pPr>
            <a:endParaRPr lang="en-US" altLang="en-US" sz="1500" b="0" kern="0">
              <a:solidFill>
                <a:schemeClr val="bg1"/>
              </a:solidFill>
            </a:endParaRPr>
          </a:p>
        </p:txBody>
      </p:sp>
      <p:pic>
        <p:nvPicPr>
          <p:cNvPr id="7" name="Picture 23">
            <a:extLst>
              <a:ext uri="{FF2B5EF4-FFF2-40B4-BE49-F238E27FC236}">
                <a16:creationId xmlns:a16="http://schemas.microsoft.com/office/drawing/2014/main" id="{995B6FC0-235E-75E4-A87C-C96DA1EA33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4976" y="2486980"/>
            <a:ext cx="2055424" cy="2055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6">
            <a:extLst>
              <a:ext uri="{FF2B5EF4-FFF2-40B4-BE49-F238E27FC236}">
                <a16:creationId xmlns:a16="http://schemas.microsoft.com/office/drawing/2014/main" id="{5041A5CF-40AA-DF84-DA59-97F298843C55}"/>
              </a:ext>
            </a:extLst>
          </p:cNvPr>
          <p:cNvSpPr txBox="1">
            <a:spLocks noChangeArrowheads="1"/>
          </p:cNvSpPr>
          <p:nvPr/>
        </p:nvSpPr>
        <p:spPr bwMode="auto">
          <a:xfrm>
            <a:off x="622005" y="4860605"/>
            <a:ext cx="60366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457200" indent="-457200">
              <a:buClr>
                <a:srgbClr val="F0C300"/>
              </a:buClr>
              <a:buSzPct val="110000"/>
              <a:buFont typeface="Wingdings" panose="05000000000000000000" pitchFamily="2" charset="2"/>
              <a:buChar char="ü"/>
            </a:pPr>
            <a:r>
              <a:rPr lang="en-US" altLang="en-US" sz="3200" dirty="0">
                <a:solidFill>
                  <a:schemeClr val="bg1"/>
                </a:solidFill>
                <a:latin typeface="Arial"/>
                <a:cs typeface="Arial"/>
              </a:rPr>
              <a:t>Sign-up to stay informed</a:t>
            </a:r>
          </a:p>
        </p:txBody>
      </p:sp>
      <p:cxnSp>
        <p:nvCxnSpPr>
          <p:cNvPr id="9" name="Straight Arrow Connector 8">
            <a:extLst>
              <a:ext uri="{FF2B5EF4-FFF2-40B4-BE49-F238E27FC236}">
                <a16:creationId xmlns:a16="http://schemas.microsoft.com/office/drawing/2014/main" id="{E042D990-8F34-1E0B-D7AC-C905D829367A}"/>
              </a:ext>
            </a:extLst>
          </p:cNvPr>
          <p:cNvCxnSpPr/>
          <p:nvPr/>
        </p:nvCxnSpPr>
        <p:spPr bwMode="auto">
          <a:xfrm>
            <a:off x="3658855" y="3477491"/>
            <a:ext cx="1141745" cy="0"/>
          </a:xfrm>
          <a:prstGeom prst="straightConnector1">
            <a:avLst/>
          </a:prstGeom>
          <a:solidFill>
            <a:srgbClr val="FFFFFF"/>
          </a:solidFill>
          <a:ln w="76200" cap="flat" cmpd="sng" algn="ctr">
            <a:solidFill>
              <a:srgbClr val="732E81"/>
            </a:solidFill>
            <a:prstDash val="solid"/>
            <a:round/>
            <a:headEnd type="none" w="med" len="med"/>
            <a:tailEnd type="triangle"/>
          </a:ln>
          <a:effectLst/>
        </p:spPr>
      </p:cxnSp>
      <p:sp>
        <p:nvSpPr>
          <p:cNvPr id="10" name="TextBox 9">
            <a:extLst>
              <a:ext uri="{FF2B5EF4-FFF2-40B4-BE49-F238E27FC236}">
                <a16:creationId xmlns:a16="http://schemas.microsoft.com/office/drawing/2014/main" id="{F291E15D-9979-A7AD-DC49-216867911CDE}"/>
              </a:ext>
            </a:extLst>
          </p:cNvPr>
          <p:cNvSpPr txBox="1"/>
          <p:nvPr/>
        </p:nvSpPr>
        <p:spPr>
          <a:xfrm>
            <a:off x="1359202" y="1183567"/>
            <a:ext cx="9283995" cy="830997"/>
          </a:xfrm>
          <a:prstGeom prst="rect">
            <a:avLst/>
          </a:prstGeom>
          <a:noFill/>
        </p:spPr>
        <p:txBody>
          <a:bodyPr wrap="square" lIns="91440" tIns="45720" rIns="91440" bIns="45720" rtlCol="0" anchor="t">
            <a:spAutoFit/>
          </a:bodyPr>
          <a:lstStyle/>
          <a:p>
            <a:pPr algn="ctr"/>
            <a:r>
              <a:rPr lang="en-US" sz="2400" dirty="0">
                <a:solidFill>
                  <a:schemeClr val="accent2"/>
                </a:solidFill>
                <a:latin typeface="Arial"/>
                <a:cs typeface="Arial"/>
              </a:rPr>
              <a:t>Sharing your input helps us keep a pulse on how technology can help you do what you do best — lead and serve.</a:t>
            </a:r>
          </a:p>
        </p:txBody>
      </p:sp>
      <p:sp>
        <p:nvSpPr>
          <p:cNvPr id="11" name="Date Placeholder 10">
            <a:extLst>
              <a:ext uri="{FF2B5EF4-FFF2-40B4-BE49-F238E27FC236}">
                <a16:creationId xmlns:a16="http://schemas.microsoft.com/office/drawing/2014/main" id="{642CCEA2-9C74-F449-8AAF-76C4CD9B22C3}"/>
              </a:ext>
            </a:extLst>
          </p:cNvPr>
          <p:cNvSpPr>
            <a:spLocks noGrp="1"/>
          </p:cNvSpPr>
          <p:nvPr>
            <p:ph type="dt" sz="half" idx="10"/>
          </p:nvPr>
        </p:nvSpPr>
        <p:spPr/>
        <p:txBody>
          <a:bodyPr/>
          <a:lstStyle/>
          <a:p>
            <a:r>
              <a:rPr lang="en-US"/>
              <a:t>October 2022</a:t>
            </a:r>
          </a:p>
        </p:txBody>
      </p:sp>
      <p:sp>
        <p:nvSpPr>
          <p:cNvPr id="12" name="Slide Number Placeholder 11">
            <a:extLst>
              <a:ext uri="{FF2B5EF4-FFF2-40B4-BE49-F238E27FC236}">
                <a16:creationId xmlns:a16="http://schemas.microsoft.com/office/drawing/2014/main" id="{F818D1E9-8F09-B43D-AD34-F8C2FCF4C935}"/>
              </a:ext>
            </a:extLst>
          </p:cNvPr>
          <p:cNvSpPr>
            <a:spLocks noGrp="1"/>
          </p:cNvSpPr>
          <p:nvPr>
            <p:ph type="sldNum" sz="quarter" idx="12"/>
          </p:nvPr>
        </p:nvSpPr>
        <p:spPr/>
        <p:txBody>
          <a:bodyPr/>
          <a:lstStyle/>
          <a:p>
            <a:fld id="{9E78B758-275C-4090-BE22-A14210E4F056}" type="slidenum">
              <a:rPr lang="en-US" smtClean="0"/>
              <a:t>13</a:t>
            </a:fld>
            <a:endParaRPr lang="en-US"/>
          </a:p>
        </p:txBody>
      </p:sp>
      <p:pic>
        <p:nvPicPr>
          <p:cNvPr id="13" name="Picture 12" descr="Logo&#10;&#10;Description automatically generated">
            <a:extLst>
              <a:ext uri="{FF2B5EF4-FFF2-40B4-BE49-F238E27FC236}">
                <a16:creationId xmlns:a16="http://schemas.microsoft.com/office/drawing/2014/main" id="{07707C43-B56F-5CE6-F888-D6975A906A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40163" y="5069384"/>
            <a:ext cx="1609382" cy="1609382"/>
          </a:xfrm>
          <a:prstGeom prst="rect">
            <a:avLst/>
          </a:prstGeom>
        </p:spPr>
      </p:pic>
      <p:pic>
        <p:nvPicPr>
          <p:cNvPr id="14" name="Picture 13" descr="A picture containing text, outdoor object&#10;&#10;Description automatically generated">
            <a:extLst>
              <a:ext uri="{FF2B5EF4-FFF2-40B4-BE49-F238E27FC236}">
                <a16:creationId xmlns:a16="http://schemas.microsoft.com/office/drawing/2014/main" id="{7EC5221A-678A-DA87-7F7A-BC3456DBB6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085" y="5394890"/>
            <a:ext cx="1052482" cy="1351482"/>
          </a:xfrm>
          <a:prstGeom prst="rect">
            <a:avLst/>
          </a:prstGeom>
        </p:spPr>
      </p:pic>
    </p:spTree>
    <p:extLst>
      <p:ext uri="{BB962C8B-B14F-4D97-AF65-F5344CB8AC3E}">
        <p14:creationId xmlns:p14="http://schemas.microsoft.com/office/powerpoint/2010/main" val="4177643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C37BB-8593-D368-F40B-664123FA0EEB}"/>
              </a:ext>
            </a:extLst>
          </p:cNvPr>
          <p:cNvSpPr>
            <a:spLocks noGrp="1"/>
          </p:cNvSpPr>
          <p:nvPr>
            <p:ph type="title"/>
          </p:nvPr>
        </p:nvSpPr>
        <p:spPr>
          <a:xfrm>
            <a:off x="253410" y="2364046"/>
            <a:ext cx="10515600" cy="1325563"/>
          </a:xfrm>
        </p:spPr>
        <p:txBody>
          <a:bodyPr>
            <a:noAutofit/>
          </a:bodyPr>
          <a:lstStyle/>
          <a:p>
            <a:pPr algn="ctr"/>
            <a:r>
              <a:rPr lang="en-US" sz="7200" b="1" dirty="0">
                <a:latin typeface="Arial"/>
                <a:cs typeface="Arial"/>
              </a:rPr>
              <a:t>Salesforce </a:t>
            </a:r>
            <a:br>
              <a:rPr lang="en-US" sz="7200" b="1" dirty="0">
                <a:latin typeface="Arial"/>
                <a:cs typeface="Arial"/>
              </a:rPr>
            </a:br>
            <a:r>
              <a:rPr lang="en-US" sz="7200" b="1" dirty="0">
                <a:latin typeface="Arial"/>
                <a:cs typeface="Arial"/>
              </a:rPr>
              <a:t>– Why and How?</a:t>
            </a:r>
          </a:p>
        </p:txBody>
      </p:sp>
      <p:sp>
        <p:nvSpPr>
          <p:cNvPr id="11" name="Date Placeholder 10">
            <a:extLst>
              <a:ext uri="{FF2B5EF4-FFF2-40B4-BE49-F238E27FC236}">
                <a16:creationId xmlns:a16="http://schemas.microsoft.com/office/drawing/2014/main" id="{642CCEA2-9C74-F449-8AAF-76C4CD9B22C3}"/>
              </a:ext>
            </a:extLst>
          </p:cNvPr>
          <p:cNvSpPr>
            <a:spLocks noGrp="1"/>
          </p:cNvSpPr>
          <p:nvPr>
            <p:ph type="dt" sz="half" idx="10"/>
          </p:nvPr>
        </p:nvSpPr>
        <p:spPr/>
        <p:txBody>
          <a:bodyPr/>
          <a:lstStyle/>
          <a:p>
            <a:r>
              <a:rPr lang="en-US"/>
              <a:t>October 2022</a:t>
            </a:r>
          </a:p>
        </p:txBody>
      </p:sp>
      <p:sp>
        <p:nvSpPr>
          <p:cNvPr id="12" name="Slide Number Placeholder 11">
            <a:extLst>
              <a:ext uri="{FF2B5EF4-FFF2-40B4-BE49-F238E27FC236}">
                <a16:creationId xmlns:a16="http://schemas.microsoft.com/office/drawing/2014/main" id="{F818D1E9-8F09-B43D-AD34-F8C2FCF4C935}"/>
              </a:ext>
            </a:extLst>
          </p:cNvPr>
          <p:cNvSpPr>
            <a:spLocks noGrp="1"/>
          </p:cNvSpPr>
          <p:nvPr>
            <p:ph type="sldNum" sz="quarter" idx="12"/>
          </p:nvPr>
        </p:nvSpPr>
        <p:spPr/>
        <p:txBody>
          <a:bodyPr/>
          <a:lstStyle/>
          <a:p>
            <a:fld id="{9E78B758-275C-4090-BE22-A14210E4F056}" type="slidenum">
              <a:rPr lang="en-US" smtClean="0"/>
              <a:t>14</a:t>
            </a:fld>
            <a:endParaRPr lang="en-US"/>
          </a:p>
        </p:txBody>
      </p:sp>
      <p:pic>
        <p:nvPicPr>
          <p:cNvPr id="13" name="Picture 12" descr="Logo&#10;&#10;Description automatically generated">
            <a:extLst>
              <a:ext uri="{FF2B5EF4-FFF2-40B4-BE49-F238E27FC236}">
                <a16:creationId xmlns:a16="http://schemas.microsoft.com/office/drawing/2014/main" id="{167096A8-4194-87B4-A5F8-0055748E49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0163" y="5069384"/>
            <a:ext cx="1609382" cy="1609382"/>
          </a:xfrm>
          <a:prstGeom prst="rect">
            <a:avLst/>
          </a:prstGeom>
        </p:spPr>
      </p:pic>
      <p:pic>
        <p:nvPicPr>
          <p:cNvPr id="14" name="Picture 13" descr="A picture containing text, outdoor object&#10;&#10;Description automatically generated">
            <a:extLst>
              <a:ext uri="{FF2B5EF4-FFF2-40B4-BE49-F238E27FC236}">
                <a16:creationId xmlns:a16="http://schemas.microsoft.com/office/drawing/2014/main" id="{BD141CC1-219D-4954-9B23-548DE2E5AE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085" y="5394890"/>
            <a:ext cx="1052482" cy="1351482"/>
          </a:xfrm>
          <a:prstGeom prst="rect">
            <a:avLst/>
          </a:prstGeom>
        </p:spPr>
      </p:pic>
    </p:spTree>
    <p:extLst>
      <p:ext uri="{BB962C8B-B14F-4D97-AF65-F5344CB8AC3E}">
        <p14:creationId xmlns:p14="http://schemas.microsoft.com/office/powerpoint/2010/main" val="2446292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10">
            <a:extLst>
              <a:ext uri="{FF2B5EF4-FFF2-40B4-BE49-F238E27FC236}">
                <a16:creationId xmlns:a16="http://schemas.microsoft.com/office/drawing/2014/main" id="{642CCEA2-9C74-F449-8AAF-76C4CD9B22C3}"/>
              </a:ext>
            </a:extLst>
          </p:cNvPr>
          <p:cNvSpPr>
            <a:spLocks noGrp="1"/>
          </p:cNvSpPr>
          <p:nvPr>
            <p:ph type="dt" sz="half" idx="10"/>
          </p:nvPr>
        </p:nvSpPr>
        <p:spPr/>
        <p:txBody>
          <a:bodyPr/>
          <a:lstStyle/>
          <a:p>
            <a:r>
              <a:rPr lang="en-US"/>
              <a:t>October 2022</a:t>
            </a:r>
          </a:p>
        </p:txBody>
      </p:sp>
      <p:sp>
        <p:nvSpPr>
          <p:cNvPr id="12" name="Slide Number Placeholder 11">
            <a:extLst>
              <a:ext uri="{FF2B5EF4-FFF2-40B4-BE49-F238E27FC236}">
                <a16:creationId xmlns:a16="http://schemas.microsoft.com/office/drawing/2014/main" id="{F818D1E9-8F09-B43D-AD34-F8C2FCF4C935}"/>
              </a:ext>
            </a:extLst>
          </p:cNvPr>
          <p:cNvSpPr>
            <a:spLocks noGrp="1"/>
          </p:cNvSpPr>
          <p:nvPr>
            <p:ph type="sldNum" sz="quarter" idx="12"/>
          </p:nvPr>
        </p:nvSpPr>
        <p:spPr/>
        <p:txBody>
          <a:bodyPr/>
          <a:lstStyle/>
          <a:p>
            <a:fld id="{9E78B758-275C-4090-BE22-A14210E4F056}" type="slidenum">
              <a:rPr lang="en-US" smtClean="0"/>
              <a:t>15</a:t>
            </a:fld>
            <a:endParaRPr lang="en-US"/>
          </a:p>
        </p:txBody>
      </p:sp>
      <p:pic>
        <p:nvPicPr>
          <p:cNvPr id="13" name="Picture 12" descr="Logo&#10;&#10;Description automatically generated">
            <a:extLst>
              <a:ext uri="{FF2B5EF4-FFF2-40B4-BE49-F238E27FC236}">
                <a16:creationId xmlns:a16="http://schemas.microsoft.com/office/drawing/2014/main" id="{167096A8-4194-87B4-A5F8-0055748E49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0163" y="5069384"/>
            <a:ext cx="1609382" cy="1609382"/>
          </a:xfrm>
          <a:prstGeom prst="rect">
            <a:avLst/>
          </a:prstGeom>
        </p:spPr>
      </p:pic>
      <p:pic>
        <p:nvPicPr>
          <p:cNvPr id="14" name="Picture 13" descr="A picture containing text, outdoor object&#10;&#10;Description automatically generated">
            <a:extLst>
              <a:ext uri="{FF2B5EF4-FFF2-40B4-BE49-F238E27FC236}">
                <a16:creationId xmlns:a16="http://schemas.microsoft.com/office/drawing/2014/main" id="{BD141CC1-219D-4954-9B23-548DE2E5AE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085" y="5394890"/>
            <a:ext cx="1052482" cy="1351482"/>
          </a:xfrm>
          <a:prstGeom prst="rect">
            <a:avLst/>
          </a:prstGeom>
        </p:spPr>
      </p:pic>
      <p:sp>
        <p:nvSpPr>
          <p:cNvPr id="4" name="Title 3">
            <a:extLst>
              <a:ext uri="{FF2B5EF4-FFF2-40B4-BE49-F238E27FC236}">
                <a16:creationId xmlns:a16="http://schemas.microsoft.com/office/drawing/2014/main" id="{4B016965-7EA1-D3A2-ABC4-5472C89254DF}"/>
              </a:ext>
            </a:extLst>
          </p:cNvPr>
          <p:cNvSpPr>
            <a:spLocks noGrp="1"/>
          </p:cNvSpPr>
          <p:nvPr>
            <p:ph type="title"/>
          </p:nvPr>
        </p:nvSpPr>
        <p:spPr>
          <a:xfrm>
            <a:off x="785038" y="2600310"/>
            <a:ext cx="10515600" cy="1325563"/>
          </a:xfrm>
        </p:spPr>
        <p:txBody>
          <a:bodyPr>
            <a:normAutofit fontScale="90000"/>
          </a:bodyPr>
          <a:lstStyle/>
          <a:p>
            <a:pPr algn="ctr" fontAlgn="base"/>
            <a:r>
              <a:rPr lang="en-US" sz="6700" b="1" i="0" dirty="0">
                <a:solidFill>
                  <a:srgbClr val="032D60"/>
                </a:solidFill>
                <a:effectLst/>
                <a:latin typeface="SFAvantGardePro"/>
              </a:rPr>
              <a:t>CRM Solutions to Power Your Purpose</a:t>
            </a:r>
            <a:br>
              <a:rPr lang="en-US" sz="6700" b="1" i="0" dirty="0">
                <a:solidFill>
                  <a:srgbClr val="032D60"/>
                </a:solidFill>
                <a:effectLst/>
                <a:latin typeface="SFAvantGardePro"/>
              </a:rPr>
            </a:br>
            <a:br>
              <a:rPr lang="en-US" b="0" i="0" dirty="0">
                <a:solidFill>
                  <a:srgbClr val="032D60"/>
                </a:solidFill>
                <a:effectLst/>
                <a:latin typeface="SFAvantGardePro"/>
              </a:rPr>
            </a:br>
            <a:r>
              <a:rPr lang="en-US" b="1" i="0" dirty="0">
                <a:solidFill>
                  <a:srgbClr val="181818"/>
                </a:solidFill>
                <a:effectLst/>
                <a:latin typeface="SalesforceSansRegular"/>
              </a:rPr>
              <a:t>Salesforce.org provides powerful CRM* technology for a global community of nonprofits and educational institutions to help them operate effectively, raise funds, and build more meaningful relationships with those they serve.</a:t>
            </a:r>
            <a:br>
              <a:rPr lang="en-US" b="1" i="0" dirty="0">
                <a:solidFill>
                  <a:srgbClr val="181818"/>
                </a:solidFill>
                <a:effectLst/>
                <a:latin typeface="SalesforceSansRegular"/>
              </a:rPr>
            </a:br>
            <a:br>
              <a:rPr lang="en-US" b="1" i="0" dirty="0">
                <a:solidFill>
                  <a:srgbClr val="181818"/>
                </a:solidFill>
                <a:effectLst/>
                <a:latin typeface="SalesforceSansRegular"/>
              </a:rPr>
            </a:br>
            <a:r>
              <a:rPr lang="en-US" sz="3100" b="1" i="0" dirty="0">
                <a:solidFill>
                  <a:srgbClr val="181818"/>
                </a:solidFill>
                <a:effectLst/>
                <a:latin typeface="SalesforceSansRegular"/>
              </a:rPr>
              <a:t>*Customer Relationship Management</a:t>
            </a:r>
            <a:br>
              <a:rPr lang="en-US" sz="3100" b="1" i="0" dirty="0">
                <a:solidFill>
                  <a:srgbClr val="181818"/>
                </a:solidFill>
                <a:effectLst/>
                <a:latin typeface="SalesforceSansRegular"/>
              </a:rPr>
            </a:br>
            <a:endParaRPr lang="en-US" sz="3100" b="1" dirty="0"/>
          </a:p>
        </p:txBody>
      </p:sp>
    </p:spTree>
    <p:extLst>
      <p:ext uri="{BB962C8B-B14F-4D97-AF65-F5344CB8AC3E}">
        <p14:creationId xmlns:p14="http://schemas.microsoft.com/office/powerpoint/2010/main" val="369550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10">
            <a:extLst>
              <a:ext uri="{FF2B5EF4-FFF2-40B4-BE49-F238E27FC236}">
                <a16:creationId xmlns:a16="http://schemas.microsoft.com/office/drawing/2014/main" id="{642CCEA2-9C74-F449-8AAF-76C4CD9B22C3}"/>
              </a:ext>
            </a:extLst>
          </p:cNvPr>
          <p:cNvSpPr>
            <a:spLocks noGrp="1"/>
          </p:cNvSpPr>
          <p:nvPr>
            <p:ph type="dt" sz="half" idx="10"/>
          </p:nvPr>
        </p:nvSpPr>
        <p:spPr/>
        <p:txBody>
          <a:bodyPr/>
          <a:lstStyle/>
          <a:p>
            <a:r>
              <a:rPr lang="en-US"/>
              <a:t>October 2022</a:t>
            </a:r>
          </a:p>
        </p:txBody>
      </p:sp>
      <p:sp>
        <p:nvSpPr>
          <p:cNvPr id="12" name="Slide Number Placeholder 11">
            <a:extLst>
              <a:ext uri="{FF2B5EF4-FFF2-40B4-BE49-F238E27FC236}">
                <a16:creationId xmlns:a16="http://schemas.microsoft.com/office/drawing/2014/main" id="{F818D1E9-8F09-B43D-AD34-F8C2FCF4C935}"/>
              </a:ext>
            </a:extLst>
          </p:cNvPr>
          <p:cNvSpPr>
            <a:spLocks noGrp="1"/>
          </p:cNvSpPr>
          <p:nvPr>
            <p:ph type="sldNum" sz="quarter" idx="12"/>
          </p:nvPr>
        </p:nvSpPr>
        <p:spPr/>
        <p:txBody>
          <a:bodyPr/>
          <a:lstStyle/>
          <a:p>
            <a:fld id="{9E78B758-275C-4090-BE22-A14210E4F056}" type="slidenum">
              <a:rPr lang="en-US" smtClean="0"/>
              <a:t>16</a:t>
            </a:fld>
            <a:endParaRPr lang="en-US"/>
          </a:p>
        </p:txBody>
      </p:sp>
      <p:pic>
        <p:nvPicPr>
          <p:cNvPr id="13" name="Picture 12" descr="Logo&#10;&#10;Description automatically generated">
            <a:extLst>
              <a:ext uri="{FF2B5EF4-FFF2-40B4-BE49-F238E27FC236}">
                <a16:creationId xmlns:a16="http://schemas.microsoft.com/office/drawing/2014/main" id="{167096A8-4194-87B4-A5F8-0055748E49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0163" y="5069384"/>
            <a:ext cx="1609382" cy="1609382"/>
          </a:xfrm>
          <a:prstGeom prst="rect">
            <a:avLst/>
          </a:prstGeom>
        </p:spPr>
      </p:pic>
      <p:pic>
        <p:nvPicPr>
          <p:cNvPr id="14" name="Picture 13" descr="A picture containing text, outdoor object&#10;&#10;Description automatically generated">
            <a:extLst>
              <a:ext uri="{FF2B5EF4-FFF2-40B4-BE49-F238E27FC236}">
                <a16:creationId xmlns:a16="http://schemas.microsoft.com/office/drawing/2014/main" id="{BD141CC1-219D-4954-9B23-548DE2E5AE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085" y="5394890"/>
            <a:ext cx="1052482" cy="1351482"/>
          </a:xfrm>
          <a:prstGeom prst="rect">
            <a:avLst/>
          </a:prstGeom>
        </p:spPr>
      </p:pic>
      <p:pic>
        <p:nvPicPr>
          <p:cNvPr id="1026" name="Picture 2" descr="This is how we implement Salesforce for Nonprofits for our own clients.">
            <a:extLst>
              <a:ext uri="{FF2B5EF4-FFF2-40B4-BE49-F238E27FC236}">
                <a16:creationId xmlns:a16="http://schemas.microsoft.com/office/drawing/2014/main" id="{D9AB7BB1-67DE-8C8C-F187-56ADCE8F37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8959" y="619124"/>
            <a:ext cx="8956268" cy="4643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247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10">
            <a:extLst>
              <a:ext uri="{FF2B5EF4-FFF2-40B4-BE49-F238E27FC236}">
                <a16:creationId xmlns:a16="http://schemas.microsoft.com/office/drawing/2014/main" id="{642CCEA2-9C74-F449-8AAF-76C4CD9B22C3}"/>
              </a:ext>
            </a:extLst>
          </p:cNvPr>
          <p:cNvSpPr>
            <a:spLocks noGrp="1"/>
          </p:cNvSpPr>
          <p:nvPr>
            <p:ph type="dt" sz="half" idx="10"/>
          </p:nvPr>
        </p:nvSpPr>
        <p:spPr/>
        <p:txBody>
          <a:bodyPr/>
          <a:lstStyle/>
          <a:p>
            <a:r>
              <a:rPr lang="en-US"/>
              <a:t>October 2022</a:t>
            </a:r>
          </a:p>
        </p:txBody>
      </p:sp>
      <p:sp>
        <p:nvSpPr>
          <p:cNvPr id="12" name="Slide Number Placeholder 11">
            <a:extLst>
              <a:ext uri="{FF2B5EF4-FFF2-40B4-BE49-F238E27FC236}">
                <a16:creationId xmlns:a16="http://schemas.microsoft.com/office/drawing/2014/main" id="{F818D1E9-8F09-B43D-AD34-F8C2FCF4C935}"/>
              </a:ext>
            </a:extLst>
          </p:cNvPr>
          <p:cNvSpPr>
            <a:spLocks noGrp="1"/>
          </p:cNvSpPr>
          <p:nvPr>
            <p:ph type="sldNum" sz="quarter" idx="12"/>
          </p:nvPr>
        </p:nvSpPr>
        <p:spPr>
          <a:xfrm>
            <a:off x="9518560" y="6858000"/>
            <a:ext cx="2743200" cy="365125"/>
          </a:xfrm>
        </p:spPr>
        <p:txBody>
          <a:bodyPr/>
          <a:lstStyle/>
          <a:p>
            <a:fld id="{9E78B758-275C-4090-BE22-A14210E4F056}" type="slidenum">
              <a:rPr lang="en-US" smtClean="0"/>
              <a:t>17</a:t>
            </a:fld>
            <a:endParaRPr lang="en-US"/>
          </a:p>
        </p:txBody>
      </p:sp>
      <p:pic>
        <p:nvPicPr>
          <p:cNvPr id="13" name="Picture 12" descr="Logo&#10;&#10;Description automatically generated">
            <a:extLst>
              <a:ext uri="{FF2B5EF4-FFF2-40B4-BE49-F238E27FC236}">
                <a16:creationId xmlns:a16="http://schemas.microsoft.com/office/drawing/2014/main" id="{167096A8-4194-87B4-A5F8-0055748E49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0163" y="5069384"/>
            <a:ext cx="1609382" cy="1609382"/>
          </a:xfrm>
          <a:prstGeom prst="rect">
            <a:avLst/>
          </a:prstGeom>
        </p:spPr>
      </p:pic>
      <p:pic>
        <p:nvPicPr>
          <p:cNvPr id="14" name="Picture 13" descr="A picture containing text, outdoor object&#10;&#10;Description automatically generated">
            <a:extLst>
              <a:ext uri="{FF2B5EF4-FFF2-40B4-BE49-F238E27FC236}">
                <a16:creationId xmlns:a16="http://schemas.microsoft.com/office/drawing/2014/main" id="{BD141CC1-219D-4954-9B23-548DE2E5AE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085" y="5394890"/>
            <a:ext cx="1052482" cy="1351482"/>
          </a:xfrm>
          <a:prstGeom prst="rect">
            <a:avLst/>
          </a:prstGeom>
        </p:spPr>
      </p:pic>
      <p:pic>
        <p:nvPicPr>
          <p:cNvPr id="3" name="Picture 2">
            <a:extLst>
              <a:ext uri="{FF2B5EF4-FFF2-40B4-BE49-F238E27FC236}">
                <a16:creationId xmlns:a16="http://schemas.microsoft.com/office/drawing/2014/main" id="{BB7F228A-302A-DD64-7DAC-FA40405571D5}"/>
              </a:ext>
            </a:extLst>
          </p:cNvPr>
          <p:cNvPicPr>
            <a:picLocks noChangeAspect="1"/>
          </p:cNvPicPr>
          <p:nvPr/>
        </p:nvPicPr>
        <p:blipFill>
          <a:blip r:embed="rId5"/>
          <a:stretch>
            <a:fillRect/>
          </a:stretch>
        </p:blipFill>
        <p:spPr>
          <a:xfrm>
            <a:off x="927280" y="209421"/>
            <a:ext cx="10901966" cy="6146929"/>
          </a:xfrm>
          <a:prstGeom prst="rect">
            <a:avLst/>
          </a:prstGeom>
        </p:spPr>
      </p:pic>
    </p:spTree>
    <p:extLst>
      <p:ext uri="{BB962C8B-B14F-4D97-AF65-F5344CB8AC3E}">
        <p14:creationId xmlns:p14="http://schemas.microsoft.com/office/powerpoint/2010/main" val="2176626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10">
            <a:extLst>
              <a:ext uri="{FF2B5EF4-FFF2-40B4-BE49-F238E27FC236}">
                <a16:creationId xmlns:a16="http://schemas.microsoft.com/office/drawing/2014/main" id="{642CCEA2-9C74-F449-8AAF-76C4CD9B22C3}"/>
              </a:ext>
            </a:extLst>
          </p:cNvPr>
          <p:cNvSpPr>
            <a:spLocks noGrp="1"/>
          </p:cNvSpPr>
          <p:nvPr>
            <p:ph type="dt" sz="half" idx="10"/>
          </p:nvPr>
        </p:nvSpPr>
        <p:spPr/>
        <p:txBody>
          <a:bodyPr/>
          <a:lstStyle/>
          <a:p>
            <a:r>
              <a:rPr lang="en-US"/>
              <a:t>October 2022</a:t>
            </a:r>
          </a:p>
        </p:txBody>
      </p:sp>
      <p:sp>
        <p:nvSpPr>
          <p:cNvPr id="12" name="Slide Number Placeholder 11">
            <a:extLst>
              <a:ext uri="{FF2B5EF4-FFF2-40B4-BE49-F238E27FC236}">
                <a16:creationId xmlns:a16="http://schemas.microsoft.com/office/drawing/2014/main" id="{F818D1E9-8F09-B43D-AD34-F8C2FCF4C935}"/>
              </a:ext>
            </a:extLst>
          </p:cNvPr>
          <p:cNvSpPr>
            <a:spLocks noGrp="1"/>
          </p:cNvSpPr>
          <p:nvPr>
            <p:ph type="sldNum" sz="quarter" idx="12"/>
          </p:nvPr>
        </p:nvSpPr>
        <p:spPr>
          <a:xfrm>
            <a:off x="9518560" y="6858000"/>
            <a:ext cx="2743200" cy="365125"/>
          </a:xfrm>
        </p:spPr>
        <p:txBody>
          <a:bodyPr/>
          <a:lstStyle/>
          <a:p>
            <a:fld id="{9E78B758-275C-4090-BE22-A14210E4F056}" type="slidenum">
              <a:rPr lang="en-US" smtClean="0"/>
              <a:t>18</a:t>
            </a:fld>
            <a:endParaRPr lang="en-US"/>
          </a:p>
        </p:txBody>
      </p:sp>
      <p:pic>
        <p:nvPicPr>
          <p:cNvPr id="13" name="Picture 12" descr="Logo&#10;&#10;Description automatically generated">
            <a:extLst>
              <a:ext uri="{FF2B5EF4-FFF2-40B4-BE49-F238E27FC236}">
                <a16:creationId xmlns:a16="http://schemas.microsoft.com/office/drawing/2014/main" id="{167096A8-4194-87B4-A5F8-0055748E49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0163" y="5069384"/>
            <a:ext cx="1609382" cy="1609382"/>
          </a:xfrm>
          <a:prstGeom prst="rect">
            <a:avLst/>
          </a:prstGeom>
        </p:spPr>
      </p:pic>
      <p:pic>
        <p:nvPicPr>
          <p:cNvPr id="14" name="Picture 13" descr="A picture containing text, outdoor object&#10;&#10;Description automatically generated">
            <a:extLst>
              <a:ext uri="{FF2B5EF4-FFF2-40B4-BE49-F238E27FC236}">
                <a16:creationId xmlns:a16="http://schemas.microsoft.com/office/drawing/2014/main" id="{BD141CC1-219D-4954-9B23-548DE2E5AE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085" y="5394890"/>
            <a:ext cx="1052482" cy="1351482"/>
          </a:xfrm>
          <a:prstGeom prst="rect">
            <a:avLst/>
          </a:prstGeom>
        </p:spPr>
      </p:pic>
      <p:sp>
        <p:nvSpPr>
          <p:cNvPr id="2" name="TextBox 1">
            <a:extLst>
              <a:ext uri="{FF2B5EF4-FFF2-40B4-BE49-F238E27FC236}">
                <a16:creationId xmlns:a16="http://schemas.microsoft.com/office/drawing/2014/main" id="{31EDA2D1-356B-C467-F4F0-44DB2F2F1EEC}"/>
              </a:ext>
            </a:extLst>
          </p:cNvPr>
          <p:cNvSpPr txBox="1"/>
          <p:nvPr/>
        </p:nvSpPr>
        <p:spPr>
          <a:xfrm>
            <a:off x="2822944" y="1919177"/>
            <a:ext cx="5241851" cy="1569660"/>
          </a:xfrm>
          <a:prstGeom prst="rect">
            <a:avLst/>
          </a:prstGeom>
          <a:noFill/>
        </p:spPr>
        <p:txBody>
          <a:bodyPr wrap="square" rtlCol="0">
            <a:spAutoFit/>
          </a:bodyPr>
          <a:lstStyle/>
          <a:p>
            <a:pPr algn="ctr"/>
            <a:r>
              <a:rPr lang="en-US" sz="9600" b="1" dirty="0"/>
              <a:t>FAQs</a:t>
            </a:r>
          </a:p>
        </p:txBody>
      </p:sp>
    </p:spTree>
    <p:extLst>
      <p:ext uri="{BB962C8B-B14F-4D97-AF65-F5344CB8AC3E}">
        <p14:creationId xmlns:p14="http://schemas.microsoft.com/office/powerpoint/2010/main" val="4192843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10">
            <a:extLst>
              <a:ext uri="{FF2B5EF4-FFF2-40B4-BE49-F238E27FC236}">
                <a16:creationId xmlns:a16="http://schemas.microsoft.com/office/drawing/2014/main" id="{642CCEA2-9C74-F449-8AAF-76C4CD9B22C3}"/>
              </a:ext>
            </a:extLst>
          </p:cNvPr>
          <p:cNvSpPr>
            <a:spLocks noGrp="1"/>
          </p:cNvSpPr>
          <p:nvPr>
            <p:ph type="dt" sz="half" idx="10"/>
          </p:nvPr>
        </p:nvSpPr>
        <p:spPr/>
        <p:txBody>
          <a:bodyPr/>
          <a:lstStyle/>
          <a:p>
            <a:r>
              <a:rPr lang="en-US"/>
              <a:t>October 2022</a:t>
            </a:r>
          </a:p>
        </p:txBody>
      </p:sp>
      <p:sp>
        <p:nvSpPr>
          <p:cNvPr id="12" name="Slide Number Placeholder 11">
            <a:extLst>
              <a:ext uri="{FF2B5EF4-FFF2-40B4-BE49-F238E27FC236}">
                <a16:creationId xmlns:a16="http://schemas.microsoft.com/office/drawing/2014/main" id="{F818D1E9-8F09-B43D-AD34-F8C2FCF4C935}"/>
              </a:ext>
            </a:extLst>
          </p:cNvPr>
          <p:cNvSpPr>
            <a:spLocks noGrp="1"/>
          </p:cNvSpPr>
          <p:nvPr>
            <p:ph type="sldNum" sz="quarter" idx="12"/>
          </p:nvPr>
        </p:nvSpPr>
        <p:spPr>
          <a:xfrm>
            <a:off x="9518560" y="6858000"/>
            <a:ext cx="2743200" cy="365125"/>
          </a:xfrm>
        </p:spPr>
        <p:txBody>
          <a:bodyPr/>
          <a:lstStyle/>
          <a:p>
            <a:fld id="{9E78B758-275C-4090-BE22-A14210E4F056}" type="slidenum">
              <a:rPr lang="en-US" smtClean="0"/>
              <a:t>19</a:t>
            </a:fld>
            <a:endParaRPr lang="en-US"/>
          </a:p>
        </p:txBody>
      </p:sp>
      <p:pic>
        <p:nvPicPr>
          <p:cNvPr id="13" name="Picture 12" descr="Logo&#10;&#10;Description automatically generated">
            <a:extLst>
              <a:ext uri="{FF2B5EF4-FFF2-40B4-BE49-F238E27FC236}">
                <a16:creationId xmlns:a16="http://schemas.microsoft.com/office/drawing/2014/main" id="{167096A8-4194-87B4-A5F8-0055748E49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0163" y="5069384"/>
            <a:ext cx="1609382" cy="1609382"/>
          </a:xfrm>
          <a:prstGeom prst="rect">
            <a:avLst/>
          </a:prstGeom>
        </p:spPr>
      </p:pic>
      <p:pic>
        <p:nvPicPr>
          <p:cNvPr id="14" name="Picture 13" descr="A picture containing text, outdoor object&#10;&#10;Description automatically generated">
            <a:extLst>
              <a:ext uri="{FF2B5EF4-FFF2-40B4-BE49-F238E27FC236}">
                <a16:creationId xmlns:a16="http://schemas.microsoft.com/office/drawing/2014/main" id="{BD141CC1-219D-4954-9B23-548DE2E5AE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085" y="5394890"/>
            <a:ext cx="1052482" cy="1351482"/>
          </a:xfrm>
          <a:prstGeom prst="rect">
            <a:avLst/>
          </a:prstGeom>
        </p:spPr>
      </p:pic>
      <p:sp>
        <p:nvSpPr>
          <p:cNvPr id="3" name="TextBox 2">
            <a:extLst>
              <a:ext uri="{FF2B5EF4-FFF2-40B4-BE49-F238E27FC236}">
                <a16:creationId xmlns:a16="http://schemas.microsoft.com/office/drawing/2014/main" id="{0D72C4B0-6C27-4A9F-628B-BF651D1D0248}"/>
              </a:ext>
            </a:extLst>
          </p:cNvPr>
          <p:cNvSpPr txBox="1"/>
          <p:nvPr/>
        </p:nvSpPr>
        <p:spPr>
          <a:xfrm>
            <a:off x="749595" y="308343"/>
            <a:ext cx="10717619" cy="5017527"/>
          </a:xfrm>
          <a:prstGeom prst="rect">
            <a:avLst/>
          </a:prstGeom>
          <a:noFill/>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2000" b="1" u="none" strike="noStrik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What’s changing with the digital tools I’m using as a Lion?</a:t>
            </a:r>
            <a:endPar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We’re combining MyLion, MyLCI and Insights, along with some additional tools and functionality, into a unified experience called the Lion Portal. The new portal will offer the same features and functionality currently available, but with a more consistent and efficient experience.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b="1" u="none" strike="noStrik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When will the new Lion Portal launch?</a:t>
            </a:r>
            <a:endPar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We’re targeting a mid-2023 launch, but will share more details in the coming months. A preview of the system will be offered prior to the launch.</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b="1" u="none" strike="noStrike"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Will I be able to use my Lion Account credentials to access the new system?</a:t>
            </a:r>
            <a:endPar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 ensure the security of your account, current Lion Account passwords are encrypted. This means we cannot see them or port them over into a new system. Because of this, we will prompt you when it’s time to update your Lion Account credentials — your username and password — to access the Lion Portal. Please note that we can no longer support the use of telephone numbers as usernames, so you will need to use a unique email — one that is only used by you — and create a new password </a:t>
            </a: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 log in.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1852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F7755ECF-14DA-412F-9674-2A04F42A92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4008" y="242446"/>
            <a:ext cx="3443211" cy="1355412"/>
          </a:xfrm>
          <a:prstGeom prst="rect">
            <a:avLst/>
          </a:prstGeom>
        </p:spPr>
      </p:pic>
      <p:pic>
        <p:nvPicPr>
          <p:cNvPr id="7" name="Picture 6" descr="Logo&#10;&#10;Description automatically generated">
            <a:extLst>
              <a:ext uri="{FF2B5EF4-FFF2-40B4-BE49-F238E27FC236}">
                <a16:creationId xmlns:a16="http://schemas.microsoft.com/office/drawing/2014/main" id="{1D625455-14EE-4662-BB6F-2860DED9A5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0163" y="5069384"/>
            <a:ext cx="1609382" cy="1609382"/>
          </a:xfrm>
          <a:prstGeom prst="rect">
            <a:avLst/>
          </a:prstGeom>
        </p:spPr>
      </p:pic>
      <p:sp>
        <p:nvSpPr>
          <p:cNvPr id="9" name="TextBox 8">
            <a:extLst>
              <a:ext uri="{FF2B5EF4-FFF2-40B4-BE49-F238E27FC236}">
                <a16:creationId xmlns:a16="http://schemas.microsoft.com/office/drawing/2014/main" id="{65BC6636-1219-48FF-8CDF-F00A169EA495}"/>
              </a:ext>
            </a:extLst>
          </p:cNvPr>
          <p:cNvSpPr txBox="1"/>
          <p:nvPr/>
        </p:nvSpPr>
        <p:spPr>
          <a:xfrm>
            <a:off x="537085" y="1997546"/>
            <a:ext cx="10463423" cy="3170099"/>
          </a:xfrm>
          <a:prstGeom prst="rect">
            <a:avLst/>
          </a:prstGeom>
          <a:noFill/>
        </p:spPr>
        <p:txBody>
          <a:bodyPr wrap="square" rtlCol="0">
            <a:spAutoFit/>
          </a:bodyPr>
          <a:lstStyle/>
          <a:p>
            <a:pPr algn="ctr"/>
            <a:r>
              <a:rPr lang="en-US" sz="4000" b="1" dirty="0"/>
              <a:t>Strategic Overview</a:t>
            </a:r>
          </a:p>
          <a:p>
            <a:pPr algn="ctr"/>
            <a:r>
              <a:rPr lang="en-US" sz="4000" b="1" dirty="0"/>
              <a:t>Salesforce – Why and How?</a:t>
            </a:r>
          </a:p>
          <a:p>
            <a:pPr algn="ctr"/>
            <a:r>
              <a:rPr lang="en-US" sz="4000" b="1" dirty="0"/>
              <a:t>FAQs</a:t>
            </a:r>
          </a:p>
          <a:p>
            <a:pPr algn="ctr"/>
            <a:r>
              <a:rPr lang="en-US" sz="4000" b="1" dirty="0"/>
              <a:t>Action Items</a:t>
            </a:r>
          </a:p>
          <a:p>
            <a:pPr algn="ctr"/>
            <a:r>
              <a:rPr lang="en-US" sz="4000" b="1" dirty="0"/>
              <a:t>Where to Get More!</a:t>
            </a:r>
          </a:p>
        </p:txBody>
      </p:sp>
      <p:pic>
        <p:nvPicPr>
          <p:cNvPr id="2" name="Picture 1" descr="A picture containing text, outdoor object&#10;&#10;Description automatically generated">
            <a:extLst>
              <a:ext uri="{FF2B5EF4-FFF2-40B4-BE49-F238E27FC236}">
                <a16:creationId xmlns:a16="http://schemas.microsoft.com/office/drawing/2014/main" id="{CAEBEFCE-9062-EA0D-E29F-5A8AE261BD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085" y="5394890"/>
            <a:ext cx="1052482" cy="1351482"/>
          </a:xfrm>
          <a:prstGeom prst="rect">
            <a:avLst/>
          </a:prstGeom>
        </p:spPr>
      </p:pic>
    </p:spTree>
    <p:extLst>
      <p:ext uri="{BB962C8B-B14F-4D97-AF65-F5344CB8AC3E}">
        <p14:creationId xmlns:p14="http://schemas.microsoft.com/office/powerpoint/2010/main" val="20047547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10">
            <a:extLst>
              <a:ext uri="{FF2B5EF4-FFF2-40B4-BE49-F238E27FC236}">
                <a16:creationId xmlns:a16="http://schemas.microsoft.com/office/drawing/2014/main" id="{642CCEA2-9C74-F449-8AAF-76C4CD9B22C3}"/>
              </a:ext>
            </a:extLst>
          </p:cNvPr>
          <p:cNvSpPr>
            <a:spLocks noGrp="1"/>
          </p:cNvSpPr>
          <p:nvPr>
            <p:ph type="dt" sz="half" idx="10"/>
          </p:nvPr>
        </p:nvSpPr>
        <p:spPr/>
        <p:txBody>
          <a:bodyPr/>
          <a:lstStyle/>
          <a:p>
            <a:r>
              <a:rPr lang="en-US"/>
              <a:t>October 2022</a:t>
            </a:r>
          </a:p>
        </p:txBody>
      </p:sp>
      <p:sp>
        <p:nvSpPr>
          <p:cNvPr id="12" name="Slide Number Placeholder 11">
            <a:extLst>
              <a:ext uri="{FF2B5EF4-FFF2-40B4-BE49-F238E27FC236}">
                <a16:creationId xmlns:a16="http://schemas.microsoft.com/office/drawing/2014/main" id="{F818D1E9-8F09-B43D-AD34-F8C2FCF4C935}"/>
              </a:ext>
            </a:extLst>
          </p:cNvPr>
          <p:cNvSpPr>
            <a:spLocks noGrp="1"/>
          </p:cNvSpPr>
          <p:nvPr>
            <p:ph type="sldNum" sz="quarter" idx="12"/>
          </p:nvPr>
        </p:nvSpPr>
        <p:spPr>
          <a:xfrm>
            <a:off x="9518560" y="6858000"/>
            <a:ext cx="2743200" cy="365125"/>
          </a:xfrm>
        </p:spPr>
        <p:txBody>
          <a:bodyPr/>
          <a:lstStyle/>
          <a:p>
            <a:fld id="{9E78B758-275C-4090-BE22-A14210E4F056}" type="slidenum">
              <a:rPr lang="en-US" smtClean="0"/>
              <a:t>20</a:t>
            </a:fld>
            <a:endParaRPr lang="en-US"/>
          </a:p>
        </p:txBody>
      </p:sp>
      <p:pic>
        <p:nvPicPr>
          <p:cNvPr id="13" name="Picture 12" descr="Logo&#10;&#10;Description automatically generated">
            <a:extLst>
              <a:ext uri="{FF2B5EF4-FFF2-40B4-BE49-F238E27FC236}">
                <a16:creationId xmlns:a16="http://schemas.microsoft.com/office/drawing/2014/main" id="{167096A8-4194-87B4-A5F8-0055748E49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0163" y="5069384"/>
            <a:ext cx="1609382" cy="1609382"/>
          </a:xfrm>
          <a:prstGeom prst="rect">
            <a:avLst/>
          </a:prstGeom>
        </p:spPr>
      </p:pic>
      <p:pic>
        <p:nvPicPr>
          <p:cNvPr id="14" name="Picture 13" descr="A picture containing text, outdoor object&#10;&#10;Description automatically generated">
            <a:extLst>
              <a:ext uri="{FF2B5EF4-FFF2-40B4-BE49-F238E27FC236}">
                <a16:creationId xmlns:a16="http://schemas.microsoft.com/office/drawing/2014/main" id="{BD141CC1-219D-4954-9B23-548DE2E5AE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085" y="5394890"/>
            <a:ext cx="1052482" cy="1351482"/>
          </a:xfrm>
          <a:prstGeom prst="rect">
            <a:avLst/>
          </a:prstGeom>
        </p:spPr>
      </p:pic>
      <p:sp>
        <p:nvSpPr>
          <p:cNvPr id="4" name="TextBox 3">
            <a:extLst>
              <a:ext uri="{FF2B5EF4-FFF2-40B4-BE49-F238E27FC236}">
                <a16:creationId xmlns:a16="http://schemas.microsoft.com/office/drawing/2014/main" id="{438423EB-BBFB-1C4A-E0D0-EEA476C39B50}"/>
              </a:ext>
            </a:extLst>
          </p:cNvPr>
          <p:cNvSpPr txBox="1"/>
          <p:nvPr/>
        </p:nvSpPr>
        <p:spPr>
          <a:xfrm>
            <a:off x="1238694" y="772471"/>
            <a:ext cx="9042990" cy="5313058"/>
          </a:xfrm>
          <a:prstGeom prst="rect">
            <a:avLst/>
          </a:prstGeom>
          <a:noFill/>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2000" b="1" u="none" strike="noStrike" dirty="0">
                <a:solidFill>
                  <a:schemeClr val="bg1"/>
                </a:solidFill>
                <a:effectLst/>
                <a:latin typeface="inherit"/>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How will the new Lion Portal differ from the old products?</a:t>
            </a:r>
            <a:r>
              <a:rPr lang="en-US" sz="2000" dirty="0">
                <a:solidFill>
                  <a:srgbClr val="000000"/>
                </a:solidFill>
                <a:effectLst/>
                <a:latin typeface="HelveticaNeue-Light"/>
                <a:ea typeface="Times New Roman" panose="02020603050405020304" pitchFamily="18"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375"/>
              </a:spcBef>
              <a:spcAft>
                <a:spcPts val="375"/>
              </a:spcAft>
              <a:buFont typeface="Courier New" panose="02070309020205020404" pitchFamily="49" charset="0"/>
              <a:buChar char="o"/>
            </a:pPr>
            <a:r>
              <a:rPr lang="en-US" sz="2000" spc="40" dirty="0">
                <a:effectLst/>
                <a:latin typeface="HelveticaNeue-Regular"/>
                <a:ea typeface="Times New Roman" panose="02020603050405020304" pitchFamily="18" charset="0"/>
              </a:rPr>
              <a:t>The new portal is an evolution of our current digital tools. MyLion, MyLCI and Insights won't be available when you log into the new portal. Instead, you’ll access the various functions you performed in those products directly from the homepage. For example, rather than clicking into MyLion to report your service, you’ll access service reporting directly from the main portal page.  </a:t>
            </a:r>
            <a:endParaRPr lang="en-US" sz="2000" dirty="0">
              <a:effectLst/>
              <a:latin typeface="Times New Roman" panose="02020603050405020304" pitchFamily="18" charset="0"/>
              <a:ea typeface="Times New Roman" panose="02020603050405020304" pitchFamily="18" charset="0"/>
            </a:endParaRPr>
          </a:p>
          <a:p>
            <a:pPr marL="742950" marR="0" lvl="1" indent="-285750">
              <a:spcBef>
                <a:spcPts val="375"/>
              </a:spcBef>
              <a:spcAft>
                <a:spcPts val="375"/>
              </a:spcAft>
              <a:buFont typeface="Courier New" panose="02070309020205020404" pitchFamily="49" charset="0"/>
              <a:buChar char="o"/>
            </a:pPr>
            <a:r>
              <a:rPr lang="en-US" sz="2000" spc="40" dirty="0">
                <a:effectLst/>
                <a:latin typeface="HelveticaNeue-Regular"/>
                <a:ea typeface="Times New Roman" panose="02020603050405020304" pitchFamily="18" charset="0"/>
              </a:rPr>
              <a:t>The new portal is built on Salesforce, a commercially available platform used by over 150,000 organizations, including 40,000 nonprofits. Salesforce is the recognized industry leader in relationship management systems and will allow us to offer a rich and continually improving digital experience.</a:t>
            </a:r>
            <a:endParaRPr lang="en-US" sz="2000" dirty="0">
              <a:effectLst/>
              <a:latin typeface="Times New Roman" panose="02020603050405020304" pitchFamily="18" charset="0"/>
              <a:ea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b="1" u="none" strike="noStrike" dirty="0">
                <a:solidFill>
                  <a:schemeClr val="bg1"/>
                </a:solidFill>
                <a:effectLst/>
                <a:latin typeface="inherit"/>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Will the Learn tool be moved to the new Lion Portal?</a:t>
            </a:r>
            <a:endPar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000" spc="40" dirty="0">
                <a:solidFill>
                  <a:srgbClr val="000000"/>
                </a:solidFill>
                <a:effectLst/>
                <a:latin typeface="HelveticaNeue-Regular"/>
                <a:ea typeface="Calibri" panose="020F0502020204030204" pitchFamily="34" charset="0"/>
                <a:cs typeface="Times New Roman" panose="02020603050405020304" pitchFamily="18" charset="0"/>
              </a:rPr>
              <a:t>Learn will be accessible through the new Lion Portal. So, once you use your new Lion Account credentials to login, you’ll click on Learn and it will lead you into the same Learn tool we have today.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26566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10">
            <a:extLst>
              <a:ext uri="{FF2B5EF4-FFF2-40B4-BE49-F238E27FC236}">
                <a16:creationId xmlns:a16="http://schemas.microsoft.com/office/drawing/2014/main" id="{642CCEA2-9C74-F449-8AAF-76C4CD9B22C3}"/>
              </a:ext>
            </a:extLst>
          </p:cNvPr>
          <p:cNvSpPr>
            <a:spLocks noGrp="1"/>
          </p:cNvSpPr>
          <p:nvPr>
            <p:ph type="dt" sz="half" idx="10"/>
          </p:nvPr>
        </p:nvSpPr>
        <p:spPr/>
        <p:txBody>
          <a:bodyPr/>
          <a:lstStyle/>
          <a:p>
            <a:r>
              <a:rPr lang="en-US"/>
              <a:t>October 2022</a:t>
            </a:r>
          </a:p>
        </p:txBody>
      </p:sp>
      <p:sp>
        <p:nvSpPr>
          <p:cNvPr id="12" name="Slide Number Placeholder 11">
            <a:extLst>
              <a:ext uri="{FF2B5EF4-FFF2-40B4-BE49-F238E27FC236}">
                <a16:creationId xmlns:a16="http://schemas.microsoft.com/office/drawing/2014/main" id="{F818D1E9-8F09-B43D-AD34-F8C2FCF4C935}"/>
              </a:ext>
            </a:extLst>
          </p:cNvPr>
          <p:cNvSpPr>
            <a:spLocks noGrp="1"/>
          </p:cNvSpPr>
          <p:nvPr>
            <p:ph type="sldNum" sz="quarter" idx="12"/>
          </p:nvPr>
        </p:nvSpPr>
        <p:spPr>
          <a:xfrm>
            <a:off x="9518560" y="6858000"/>
            <a:ext cx="2743200" cy="365125"/>
          </a:xfrm>
        </p:spPr>
        <p:txBody>
          <a:bodyPr/>
          <a:lstStyle/>
          <a:p>
            <a:fld id="{9E78B758-275C-4090-BE22-A14210E4F056}" type="slidenum">
              <a:rPr lang="en-US" smtClean="0"/>
              <a:t>21</a:t>
            </a:fld>
            <a:endParaRPr lang="en-US"/>
          </a:p>
        </p:txBody>
      </p:sp>
      <p:pic>
        <p:nvPicPr>
          <p:cNvPr id="13" name="Picture 12" descr="Logo&#10;&#10;Description automatically generated">
            <a:extLst>
              <a:ext uri="{FF2B5EF4-FFF2-40B4-BE49-F238E27FC236}">
                <a16:creationId xmlns:a16="http://schemas.microsoft.com/office/drawing/2014/main" id="{167096A8-4194-87B4-A5F8-0055748E49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0163" y="5069384"/>
            <a:ext cx="1609382" cy="1609382"/>
          </a:xfrm>
          <a:prstGeom prst="rect">
            <a:avLst/>
          </a:prstGeom>
        </p:spPr>
      </p:pic>
      <p:pic>
        <p:nvPicPr>
          <p:cNvPr id="14" name="Picture 13" descr="A picture containing text, outdoor object&#10;&#10;Description automatically generated">
            <a:extLst>
              <a:ext uri="{FF2B5EF4-FFF2-40B4-BE49-F238E27FC236}">
                <a16:creationId xmlns:a16="http://schemas.microsoft.com/office/drawing/2014/main" id="{BD141CC1-219D-4954-9B23-548DE2E5AE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085" y="5394890"/>
            <a:ext cx="1052482" cy="1351482"/>
          </a:xfrm>
          <a:prstGeom prst="rect">
            <a:avLst/>
          </a:prstGeom>
        </p:spPr>
      </p:pic>
      <p:sp>
        <p:nvSpPr>
          <p:cNvPr id="3" name="TextBox 2">
            <a:extLst>
              <a:ext uri="{FF2B5EF4-FFF2-40B4-BE49-F238E27FC236}">
                <a16:creationId xmlns:a16="http://schemas.microsoft.com/office/drawing/2014/main" id="{1B42E016-03B1-0DD1-6022-E0F16CE14E82}"/>
              </a:ext>
            </a:extLst>
          </p:cNvPr>
          <p:cNvSpPr txBox="1"/>
          <p:nvPr/>
        </p:nvSpPr>
        <p:spPr>
          <a:xfrm>
            <a:off x="1057940" y="413548"/>
            <a:ext cx="9550695" cy="6003503"/>
          </a:xfrm>
          <a:prstGeom prst="rect">
            <a:avLst/>
          </a:prstGeom>
          <a:noFill/>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2000" b="1" u="none" strike="noStrike" dirty="0">
                <a:solidFill>
                  <a:schemeClr val="bg1"/>
                </a:solidFill>
                <a:effectLst/>
                <a:latin typeface="inherit"/>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What else will I be able to do in the new Lion Portal?</a:t>
            </a:r>
            <a:endPar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000" spc="40" dirty="0">
                <a:solidFill>
                  <a:srgbClr val="000000"/>
                </a:solidFill>
                <a:effectLst/>
                <a:latin typeface="HelveticaNeue-Regular"/>
                <a:ea typeface="Calibri" panose="020F0502020204030204" pitchFamily="34" charset="0"/>
                <a:cs typeface="Times New Roman" panose="02020603050405020304" pitchFamily="18" charset="0"/>
              </a:rPr>
              <a:t>In addition to reporting service, managing club rosters, accessing reports and all the other functionality you currently have through MyLion, MyLCI and Insights, the new Lion Portal will provide a centralized location to access a variety of data and tools ranging from your LCIF donation history to our Member Service Center FAQs. More information to come on this in the coming months.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b="1" u="none" strike="noStrike" dirty="0">
                <a:solidFill>
                  <a:schemeClr val="bg1"/>
                </a:solidFill>
                <a:effectLst/>
                <a:latin typeface="inherit"/>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What functions will I be able to access in the new Lion Portal?</a:t>
            </a:r>
            <a:endPar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000" spc="40" dirty="0">
                <a:solidFill>
                  <a:srgbClr val="000000"/>
                </a:solidFill>
                <a:effectLst/>
                <a:latin typeface="HelveticaNeue-Regular"/>
                <a:ea typeface="Calibri" panose="020F0502020204030204" pitchFamily="34" charset="0"/>
                <a:cs typeface="Times New Roman" panose="02020603050405020304" pitchFamily="18" charset="0"/>
              </a:rPr>
              <a:t>Just as it is today, your access to specific data and tools is based on any Lions positions you hold.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b="1" u="none" strike="noStrike" dirty="0">
                <a:solidFill>
                  <a:schemeClr val="bg1"/>
                </a:solidFill>
                <a:effectLst/>
                <a:latin typeface="inherit"/>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Will I still be able to access the old products (MyLion, MyLCI, Insights) once the new portal is live?</a:t>
            </a:r>
            <a:endPar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000" spc="40" dirty="0">
                <a:solidFill>
                  <a:srgbClr val="000000"/>
                </a:solidFill>
                <a:effectLst/>
                <a:latin typeface="HelveticaNeue-Regular"/>
                <a:ea typeface="Calibri" panose="020F0502020204030204" pitchFamily="34" charset="0"/>
                <a:cs typeface="Times New Roman" panose="02020603050405020304" pitchFamily="18" charset="0"/>
              </a:rPr>
              <a:t>MyLion, MyLCI and Insights as you know them today will not be available once the new Lion Portal is live. However, the same functionality of those tools will be available. For example, instead of clicking on MyLCI to access your member roster, you’ll be able to click into a member reporting section on the main portal page where you can access your roster. The functions will no longer be housed within separate tools.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949298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10">
            <a:extLst>
              <a:ext uri="{FF2B5EF4-FFF2-40B4-BE49-F238E27FC236}">
                <a16:creationId xmlns:a16="http://schemas.microsoft.com/office/drawing/2014/main" id="{642CCEA2-9C74-F449-8AAF-76C4CD9B22C3}"/>
              </a:ext>
            </a:extLst>
          </p:cNvPr>
          <p:cNvSpPr>
            <a:spLocks noGrp="1"/>
          </p:cNvSpPr>
          <p:nvPr>
            <p:ph type="dt" sz="half" idx="10"/>
          </p:nvPr>
        </p:nvSpPr>
        <p:spPr/>
        <p:txBody>
          <a:bodyPr/>
          <a:lstStyle/>
          <a:p>
            <a:r>
              <a:rPr lang="en-US"/>
              <a:t>October 2022</a:t>
            </a:r>
          </a:p>
        </p:txBody>
      </p:sp>
      <p:sp>
        <p:nvSpPr>
          <p:cNvPr id="12" name="Slide Number Placeholder 11">
            <a:extLst>
              <a:ext uri="{FF2B5EF4-FFF2-40B4-BE49-F238E27FC236}">
                <a16:creationId xmlns:a16="http://schemas.microsoft.com/office/drawing/2014/main" id="{F818D1E9-8F09-B43D-AD34-F8C2FCF4C935}"/>
              </a:ext>
            </a:extLst>
          </p:cNvPr>
          <p:cNvSpPr>
            <a:spLocks noGrp="1"/>
          </p:cNvSpPr>
          <p:nvPr>
            <p:ph type="sldNum" sz="quarter" idx="12"/>
          </p:nvPr>
        </p:nvSpPr>
        <p:spPr>
          <a:xfrm>
            <a:off x="9518560" y="6858000"/>
            <a:ext cx="2743200" cy="365125"/>
          </a:xfrm>
        </p:spPr>
        <p:txBody>
          <a:bodyPr/>
          <a:lstStyle/>
          <a:p>
            <a:fld id="{9E78B758-275C-4090-BE22-A14210E4F056}" type="slidenum">
              <a:rPr lang="en-US" smtClean="0"/>
              <a:t>22</a:t>
            </a:fld>
            <a:endParaRPr lang="en-US"/>
          </a:p>
        </p:txBody>
      </p:sp>
      <p:pic>
        <p:nvPicPr>
          <p:cNvPr id="13" name="Picture 12" descr="Logo&#10;&#10;Description automatically generated">
            <a:extLst>
              <a:ext uri="{FF2B5EF4-FFF2-40B4-BE49-F238E27FC236}">
                <a16:creationId xmlns:a16="http://schemas.microsoft.com/office/drawing/2014/main" id="{167096A8-4194-87B4-A5F8-0055748E49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0163" y="5069384"/>
            <a:ext cx="1609382" cy="1609382"/>
          </a:xfrm>
          <a:prstGeom prst="rect">
            <a:avLst/>
          </a:prstGeom>
        </p:spPr>
      </p:pic>
      <p:pic>
        <p:nvPicPr>
          <p:cNvPr id="14" name="Picture 13" descr="A picture containing text, outdoor object&#10;&#10;Description automatically generated">
            <a:extLst>
              <a:ext uri="{FF2B5EF4-FFF2-40B4-BE49-F238E27FC236}">
                <a16:creationId xmlns:a16="http://schemas.microsoft.com/office/drawing/2014/main" id="{BD141CC1-219D-4954-9B23-548DE2E5AE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085" y="5394890"/>
            <a:ext cx="1052482" cy="1351482"/>
          </a:xfrm>
          <a:prstGeom prst="rect">
            <a:avLst/>
          </a:prstGeom>
        </p:spPr>
      </p:pic>
      <p:sp>
        <p:nvSpPr>
          <p:cNvPr id="3" name="TextBox 2">
            <a:extLst>
              <a:ext uri="{FF2B5EF4-FFF2-40B4-BE49-F238E27FC236}">
                <a16:creationId xmlns:a16="http://schemas.microsoft.com/office/drawing/2014/main" id="{2BE17978-E464-48DD-27EF-0560263E3F54}"/>
              </a:ext>
            </a:extLst>
          </p:cNvPr>
          <p:cNvSpPr txBox="1"/>
          <p:nvPr/>
        </p:nvSpPr>
        <p:spPr>
          <a:xfrm>
            <a:off x="467833" y="261547"/>
            <a:ext cx="10994065" cy="4686219"/>
          </a:xfrm>
          <a:prstGeom prst="rect">
            <a:avLst/>
          </a:prstGeom>
          <a:noFill/>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2000" b="1" u="none" strike="noStrike" dirty="0">
                <a:solidFill>
                  <a:schemeClr val="bg1"/>
                </a:solidFill>
                <a:effectLst/>
                <a:latin typeface="inherit"/>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Will the Lion Portal be mobile-friendly?</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000" spc="40" dirty="0">
                <a:solidFill>
                  <a:srgbClr val="000000"/>
                </a:solidFill>
                <a:effectLst/>
                <a:latin typeface="HelveticaNeue-Regular"/>
                <a:ea typeface="Calibri" panose="020F0502020204030204" pitchFamily="34" charset="0"/>
                <a:cs typeface="Times New Roman" panose="02020603050405020304" pitchFamily="18" charset="0"/>
              </a:rPr>
              <a:t>Yes! Whether using your desktop, laptop, tablet or mobile phone, you’ll have access to the same functionality in the Lion Portal. The portal will simply be adjusted to fit the size of the device.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b="1" u="none" strike="noStrike" dirty="0">
                <a:solidFill>
                  <a:schemeClr val="bg1"/>
                </a:solidFill>
                <a:effectLst/>
                <a:latin typeface="inherit"/>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Is the new system secure? Will my data be safe?</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000" spc="40" dirty="0">
                <a:solidFill>
                  <a:srgbClr val="000000"/>
                </a:solidFill>
                <a:effectLst/>
                <a:latin typeface="HelveticaNeue-Regular"/>
                <a:ea typeface="Calibri" panose="020F0502020204030204" pitchFamily="34" charset="0"/>
                <a:cs typeface="Times New Roman" panose="02020603050405020304" pitchFamily="18" charset="0"/>
              </a:rPr>
              <a:t>Yes, the new system is built on Salesforce, which offers Salesforce Shield — an extremely powerful and secure suite of data-privacy and encryption tools.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b="1" u="none" strike="noStrike" dirty="0">
                <a:solidFill>
                  <a:schemeClr val="bg1"/>
                </a:solidFill>
                <a:effectLst/>
                <a:latin typeface="inherit"/>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Is training available to help me learn how to use the new Lion Portal?</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000" spc="40" dirty="0">
                <a:solidFill>
                  <a:srgbClr val="000000"/>
                </a:solidFill>
                <a:effectLst/>
                <a:latin typeface="HelveticaNeue-Regular"/>
                <a:ea typeface="Calibri" panose="020F0502020204030204" pitchFamily="34" charset="0"/>
                <a:cs typeface="Times New Roman" panose="02020603050405020304" pitchFamily="18" charset="0"/>
              </a:rPr>
              <a:t>The Lion Portal will include in-product training at launch so you can learn while exploring the updated experience. In addition, we'll continually be looking to develop training solutions based on the needs of Lions and Leos.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b="1" u="none" strike="noStrike" dirty="0">
                <a:solidFill>
                  <a:schemeClr val="bg1"/>
                </a:solidFill>
                <a:effectLst/>
                <a:latin typeface="inherit"/>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Where do I go for help if I have questions?</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000" spc="40" dirty="0">
                <a:solidFill>
                  <a:srgbClr val="000000"/>
                </a:solidFill>
                <a:effectLst/>
                <a:latin typeface="HelveticaNeue-Regular"/>
                <a:ea typeface="Calibri" panose="020F0502020204030204" pitchFamily="34" charset="0"/>
                <a:cs typeface="Times New Roman" panose="02020603050405020304" pitchFamily="18" charset="0"/>
              </a:rPr>
              <a:t>Please reach out to the product team with the question at </a:t>
            </a:r>
            <a:r>
              <a:rPr lang="en-US" sz="2000" u="sng" dirty="0">
                <a:solidFill>
                  <a:srgbClr val="0A3DAB"/>
                </a:solidFill>
                <a:effectLst/>
                <a:latin typeface="HelveticaNeue-Medium"/>
                <a:ea typeface="Calibri" panose="020F0502020204030204" pitchFamily="34" charset="0"/>
                <a:cs typeface="Times New Roman" panose="02020603050405020304" pitchFamily="18" charset="0"/>
                <a:hlinkClick r:id="rId6"/>
              </a:rPr>
              <a:t>salesforcefeedback@lionsclubs.org</a:t>
            </a:r>
            <a:r>
              <a:rPr lang="en-US" sz="2000" spc="40" dirty="0">
                <a:solidFill>
                  <a:srgbClr val="000000"/>
                </a:solidFill>
                <a:effectLst/>
                <a:latin typeface="HelveticaNeue-Regular"/>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40205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10">
            <a:extLst>
              <a:ext uri="{FF2B5EF4-FFF2-40B4-BE49-F238E27FC236}">
                <a16:creationId xmlns:a16="http://schemas.microsoft.com/office/drawing/2014/main" id="{642CCEA2-9C74-F449-8AAF-76C4CD9B22C3}"/>
              </a:ext>
            </a:extLst>
          </p:cNvPr>
          <p:cNvSpPr>
            <a:spLocks noGrp="1"/>
          </p:cNvSpPr>
          <p:nvPr>
            <p:ph type="dt" sz="half" idx="10"/>
          </p:nvPr>
        </p:nvSpPr>
        <p:spPr/>
        <p:txBody>
          <a:bodyPr/>
          <a:lstStyle/>
          <a:p>
            <a:r>
              <a:rPr lang="en-US"/>
              <a:t>October 2022</a:t>
            </a:r>
          </a:p>
        </p:txBody>
      </p:sp>
      <p:sp>
        <p:nvSpPr>
          <p:cNvPr id="12" name="Slide Number Placeholder 11">
            <a:extLst>
              <a:ext uri="{FF2B5EF4-FFF2-40B4-BE49-F238E27FC236}">
                <a16:creationId xmlns:a16="http://schemas.microsoft.com/office/drawing/2014/main" id="{F818D1E9-8F09-B43D-AD34-F8C2FCF4C935}"/>
              </a:ext>
            </a:extLst>
          </p:cNvPr>
          <p:cNvSpPr>
            <a:spLocks noGrp="1"/>
          </p:cNvSpPr>
          <p:nvPr>
            <p:ph type="sldNum" sz="quarter" idx="12"/>
          </p:nvPr>
        </p:nvSpPr>
        <p:spPr>
          <a:xfrm>
            <a:off x="9518560" y="6858000"/>
            <a:ext cx="2743200" cy="365125"/>
          </a:xfrm>
        </p:spPr>
        <p:txBody>
          <a:bodyPr/>
          <a:lstStyle/>
          <a:p>
            <a:fld id="{9E78B758-275C-4090-BE22-A14210E4F056}" type="slidenum">
              <a:rPr lang="en-US" smtClean="0"/>
              <a:t>23</a:t>
            </a:fld>
            <a:endParaRPr lang="en-US"/>
          </a:p>
        </p:txBody>
      </p:sp>
      <p:pic>
        <p:nvPicPr>
          <p:cNvPr id="13" name="Picture 12" descr="Logo&#10;&#10;Description automatically generated">
            <a:extLst>
              <a:ext uri="{FF2B5EF4-FFF2-40B4-BE49-F238E27FC236}">
                <a16:creationId xmlns:a16="http://schemas.microsoft.com/office/drawing/2014/main" id="{167096A8-4194-87B4-A5F8-0055748E49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0163" y="5069384"/>
            <a:ext cx="1609382" cy="1609382"/>
          </a:xfrm>
          <a:prstGeom prst="rect">
            <a:avLst/>
          </a:prstGeom>
        </p:spPr>
      </p:pic>
      <p:pic>
        <p:nvPicPr>
          <p:cNvPr id="14" name="Picture 13" descr="A picture containing text, outdoor object&#10;&#10;Description automatically generated">
            <a:extLst>
              <a:ext uri="{FF2B5EF4-FFF2-40B4-BE49-F238E27FC236}">
                <a16:creationId xmlns:a16="http://schemas.microsoft.com/office/drawing/2014/main" id="{BD141CC1-219D-4954-9B23-548DE2E5AE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085" y="5394890"/>
            <a:ext cx="1052482" cy="1351482"/>
          </a:xfrm>
          <a:prstGeom prst="rect">
            <a:avLst/>
          </a:prstGeom>
        </p:spPr>
      </p:pic>
      <p:pic>
        <p:nvPicPr>
          <p:cNvPr id="4" name="Picture 3" descr="Text, letter&#10;&#10;Description automatically generated">
            <a:extLst>
              <a:ext uri="{FF2B5EF4-FFF2-40B4-BE49-F238E27FC236}">
                <a16:creationId xmlns:a16="http://schemas.microsoft.com/office/drawing/2014/main" id="{497A828B-EE74-DE84-7E40-BCE7003478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67187" y="0"/>
            <a:ext cx="3857625" cy="6858000"/>
          </a:xfrm>
          <a:prstGeom prst="rect">
            <a:avLst/>
          </a:prstGeom>
        </p:spPr>
      </p:pic>
    </p:spTree>
    <p:extLst>
      <p:ext uri="{BB962C8B-B14F-4D97-AF65-F5344CB8AC3E}">
        <p14:creationId xmlns:p14="http://schemas.microsoft.com/office/powerpoint/2010/main" val="9738903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ogo&#10;&#10;Description automatically generated">
            <a:extLst>
              <a:ext uri="{FF2B5EF4-FFF2-40B4-BE49-F238E27FC236}">
                <a16:creationId xmlns:a16="http://schemas.microsoft.com/office/drawing/2014/main" id="{1D625455-14EE-4662-BB6F-2860DED9A5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2036" y="4441257"/>
            <a:ext cx="2237509" cy="2237509"/>
          </a:xfrm>
          <a:prstGeom prst="rect">
            <a:avLst/>
          </a:prstGeom>
        </p:spPr>
      </p:pic>
      <p:pic>
        <p:nvPicPr>
          <p:cNvPr id="10" name="Picture 9" descr="A picture containing text, outdoor object&#10;&#10;Description automatically generated">
            <a:extLst>
              <a:ext uri="{FF2B5EF4-FFF2-40B4-BE49-F238E27FC236}">
                <a16:creationId xmlns:a16="http://schemas.microsoft.com/office/drawing/2014/main" id="{717E9079-9CAD-E62A-1E50-ABE06090EC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873" y="4377761"/>
            <a:ext cx="1865456" cy="2395414"/>
          </a:xfrm>
          <a:prstGeom prst="rect">
            <a:avLst/>
          </a:prstGeom>
        </p:spPr>
      </p:pic>
      <p:sp>
        <p:nvSpPr>
          <p:cNvPr id="4" name="TextBox 3">
            <a:extLst>
              <a:ext uri="{FF2B5EF4-FFF2-40B4-BE49-F238E27FC236}">
                <a16:creationId xmlns:a16="http://schemas.microsoft.com/office/drawing/2014/main" id="{03CB4BCD-F37C-5C44-53B2-ACDAFB276272}"/>
              </a:ext>
            </a:extLst>
          </p:cNvPr>
          <p:cNvSpPr txBox="1"/>
          <p:nvPr/>
        </p:nvSpPr>
        <p:spPr>
          <a:xfrm>
            <a:off x="1233376" y="515751"/>
            <a:ext cx="9766005" cy="4811445"/>
          </a:xfrm>
          <a:prstGeom prst="rect">
            <a:avLst/>
          </a:prstGeom>
          <a:noFill/>
        </p:spPr>
        <p:txBody>
          <a:bodyPr wrap="square">
            <a:spAutoFit/>
          </a:bodyPr>
          <a:lstStyle/>
          <a:p>
            <a:pPr marR="0" lvl="0">
              <a:lnSpc>
                <a:spcPct val="107000"/>
              </a:lnSpc>
              <a:spcBef>
                <a:spcPts val="0"/>
              </a:spcBef>
              <a:spcAft>
                <a:spcPts val="0"/>
              </a:spcAft>
            </a:pPr>
            <a:r>
              <a:rPr lang="en-US" sz="3200" b="1" u="none" strike="noStrike" dirty="0">
                <a:solidFill>
                  <a:schemeClr val="bg1"/>
                </a:solidFill>
                <a:effectLst/>
                <a:latin typeface="inherit"/>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How do I get to the new Lion Portal?</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3200" spc="40" dirty="0">
                <a:solidFill>
                  <a:srgbClr val="000000"/>
                </a:solidFill>
                <a:effectLst/>
                <a:latin typeface="HelveticaNeue-Regular"/>
                <a:ea typeface="Calibri" panose="020F0502020204030204" pitchFamily="34" charset="0"/>
                <a:cs typeface="Times New Roman" panose="02020603050405020304" pitchFamily="18" charset="0"/>
              </a:rPr>
              <a:t>You can use the same links (</a:t>
            </a:r>
            <a:r>
              <a:rPr lang="en-US" sz="3200" u="sng" dirty="0">
                <a:solidFill>
                  <a:schemeClr val="bg1"/>
                </a:solidFill>
                <a:effectLst/>
                <a:latin typeface="HelveticaNeue-Medium"/>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https://account.lionsclubs.org</a:t>
            </a:r>
            <a:r>
              <a:rPr lang="en-US" sz="3200" spc="40" dirty="0">
                <a:solidFill>
                  <a:srgbClr val="000000"/>
                </a:solidFill>
                <a:effectLst/>
                <a:latin typeface="HelveticaNeue-Regular"/>
                <a:ea typeface="Calibri" panose="020F0502020204030204" pitchFamily="34" charset="0"/>
                <a:cs typeface="Times New Roman" panose="02020603050405020304" pitchFamily="18" charset="0"/>
              </a:rPr>
              <a:t>) and bookmarks you’ve been using for the current portal to get to the new Lion Portal.</a:t>
            </a:r>
          </a:p>
          <a:p>
            <a:pPr>
              <a:lnSpc>
                <a:spcPct val="107000"/>
              </a:lnSpc>
            </a:pPr>
            <a:r>
              <a:rPr lang="en-US" sz="3200" b="1" spc="40" dirty="0">
                <a:solidFill>
                  <a:schemeClr val="bg1"/>
                </a:solidFill>
                <a:latin typeface="HelveticaNeue-Regular"/>
                <a:ea typeface="Calibri" panose="020F0502020204030204" pitchFamily="34" charset="0"/>
                <a:cs typeface="Times New Roman" panose="02020603050405020304" pitchFamily="18" charset="0"/>
              </a:rPr>
              <a:t>Copies of this presentation and documents are at:</a:t>
            </a:r>
            <a:endParaRPr lang="en-US" sz="3200" b="1" spc="40" dirty="0">
              <a:solidFill>
                <a:schemeClr val="bg1"/>
              </a:solidFill>
              <a:effectLst/>
              <a:latin typeface="HelveticaNeue-Regular"/>
              <a:ea typeface="Calibri" panose="020F0502020204030204" pitchFamily="34" charset="0"/>
              <a:cs typeface="Times New Roman" panose="02020603050405020304" pitchFamily="18" charset="0"/>
            </a:endParaRPr>
          </a:p>
          <a:p>
            <a:pPr marL="1200150" lvl="2" indent="-285750">
              <a:lnSpc>
                <a:spcPct val="107000"/>
              </a:lnSpc>
              <a:buFont typeface="Courier New" panose="02070309020205020404" pitchFamily="49" charset="0"/>
              <a:buChar char="o"/>
            </a:pPr>
            <a:r>
              <a:rPr lang="en-US" sz="3200" dirty="0">
                <a:solidFill>
                  <a:schemeClr val="accent1">
                    <a:lumMod val="50000"/>
                  </a:schemeClr>
                </a:solidFill>
                <a:hlinkClick r:id="rId6">
                  <a:extLst>
                    <a:ext uri="{A12FA001-AC4F-418D-AE19-62706E023703}">
                      <ahyp:hlinkClr xmlns:ahyp="http://schemas.microsoft.com/office/drawing/2018/hyperlinkcolor" val="tx"/>
                    </a:ext>
                  </a:extLst>
                </a:hlinkClick>
              </a:rPr>
              <a:t>Lions International District 2-S2 - Lion Portal (lions2s2.org)</a:t>
            </a:r>
            <a:endParaRPr lang="en-US" sz="32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79100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F7755ECF-14DA-412F-9674-2A04F42A92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4008" y="242445"/>
            <a:ext cx="4585083" cy="1804907"/>
          </a:xfrm>
          <a:prstGeom prst="rect">
            <a:avLst/>
          </a:prstGeom>
        </p:spPr>
      </p:pic>
      <p:pic>
        <p:nvPicPr>
          <p:cNvPr id="7" name="Picture 6" descr="Logo&#10;&#10;Description automatically generated">
            <a:extLst>
              <a:ext uri="{FF2B5EF4-FFF2-40B4-BE49-F238E27FC236}">
                <a16:creationId xmlns:a16="http://schemas.microsoft.com/office/drawing/2014/main" id="{1D625455-14EE-4662-BB6F-2860DED9A5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2036" y="4441257"/>
            <a:ext cx="2237509" cy="2237509"/>
          </a:xfrm>
          <a:prstGeom prst="rect">
            <a:avLst/>
          </a:prstGeom>
        </p:spPr>
      </p:pic>
      <p:sp>
        <p:nvSpPr>
          <p:cNvPr id="9" name="TextBox 8">
            <a:extLst>
              <a:ext uri="{FF2B5EF4-FFF2-40B4-BE49-F238E27FC236}">
                <a16:creationId xmlns:a16="http://schemas.microsoft.com/office/drawing/2014/main" id="{65BC6636-1219-48FF-8CDF-F00A169EA495}"/>
              </a:ext>
            </a:extLst>
          </p:cNvPr>
          <p:cNvSpPr txBox="1"/>
          <p:nvPr/>
        </p:nvSpPr>
        <p:spPr>
          <a:xfrm>
            <a:off x="1191490" y="2534643"/>
            <a:ext cx="9809018" cy="1569660"/>
          </a:xfrm>
          <a:prstGeom prst="rect">
            <a:avLst/>
          </a:prstGeom>
          <a:noFill/>
        </p:spPr>
        <p:txBody>
          <a:bodyPr wrap="square" rtlCol="0">
            <a:spAutoFit/>
          </a:bodyPr>
          <a:lstStyle/>
          <a:p>
            <a:pPr algn="ctr"/>
            <a:r>
              <a:rPr lang="en-US" sz="4800" b="1" dirty="0"/>
              <a:t>THANK YOU FOR YOUR ATTENTION</a:t>
            </a:r>
          </a:p>
          <a:p>
            <a:pPr algn="ctr"/>
            <a:r>
              <a:rPr lang="en-US" sz="4800" b="1" dirty="0"/>
              <a:t>ANY QUESTIONS?</a:t>
            </a:r>
          </a:p>
        </p:txBody>
      </p:sp>
      <p:pic>
        <p:nvPicPr>
          <p:cNvPr id="10" name="Picture 9" descr="A picture containing text, outdoor object&#10;&#10;Description automatically generated">
            <a:extLst>
              <a:ext uri="{FF2B5EF4-FFF2-40B4-BE49-F238E27FC236}">
                <a16:creationId xmlns:a16="http://schemas.microsoft.com/office/drawing/2014/main" id="{717E9079-9CAD-E62A-1E50-ABE06090EC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873" y="4377761"/>
            <a:ext cx="1865456" cy="2395414"/>
          </a:xfrm>
          <a:prstGeom prst="rect">
            <a:avLst/>
          </a:prstGeom>
        </p:spPr>
      </p:pic>
    </p:spTree>
    <p:extLst>
      <p:ext uri="{BB962C8B-B14F-4D97-AF65-F5344CB8AC3E}">
        <p14:creationId xmlns:p14="http://schemas.microsoft.com/office/powerpoint/2010/main" val="3416378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7B24DEA-557C-5F10-AB56-A76F4B2C25F0}"/>
              </a:ext>
            </a:extLst>
          </p:cNvPr>
          <p:cNvSpPr>
            <a:spLocks noGrp="1"/>
          </p:cNvSpPr>
          <p:nvPr>
            <p:ph type="ctrTitle"/>
          </p:nvPr>
        </p:nvSpPr>
        <p:spPr/>
        <p:txBody>
          <a:bodyPr/>
          <a:lstStyle/>
          <a:p>
            <a:r>
              <a:rPr lang="en-US" b="1" dirty="0">
                <a:latin typeface="Arial"/>
                <a:cs typeface="Arial"/>
              </a:rPr>
              <a:t>Evolving the </a:t>
            </a:r>
            <a:br>
              <a:rPr lang="en-US" b="1" dirty="0">
                <a:latin typeface="Arial"/>
              </a:rPr>
            </a:br>
            <a:r>
              <a:rPr lang="en-US" b="1" dirty="0">
                <a:latin typeface="Arial"/>
                <a:cs typeface="Arial"/>
              </a:rPr>
              <a:t>Lion Digital Experience</a:t>
            </a:r>
          </a:p>
        </p:txBody>
      </p:sp>
      <p:sp>
        <p:nvSpPr>
          <p:cNvPr id="13" name="Subtitle 12">
            <a:extLst>
              <a:ext uri="{FF2B5EF4-FFF2-40B4-BE49-F238E27FC236}">
                <a16:creationId xmlns:a16="http://schemas.microsoft.com/office/drawing/2014/main" id="{3D10B1E3-D73B-8149-D927-35F3E14F23C5}"/>
              </a:ext>
            </a:extLst>
          </p:cNvPr>
          <p:cNvSpPr>
            <a:spLocks noGrp="1"/>
          </p:cNvSpPr>
          <p:nvPr>
            <p:ph type="subTitle" idx="1"/>
          </p:nvPr>
        </p:nvSpPr>
        <p:spPr/>
        <p:txBody>
          <a:bodyPr vert="horz" lIns="91440" tIns="45720" rIns="91440" bIns="45720" rtlCol="0" anchor="t">
            <a:normAutofit/>
          </a:bodyPr>
          <a:lstStyle/>
          <a:p>
            <a:r>
              <a:rPr lang="en-US" dirty="0">
                <a:latin typeface="Arial"/>
                <a:cs typeface="Arial"/>
              </a:rPr>
              <a:t>Finding technology solutions to meet the needs of our members</a:t>
            </a:r>
          </a:p>
        </p:txBody>
      </p:sp>
      <p:pic>
        <p:nvPicPr>
          <p:cNvPr id="2" name="Picture 1" descr="Logo&#10;&#10;Description automatically generated">
            <a:extLst>
              <a:ext uri="{FF2B5EF4-FFF2-40B4-BE49-F238E27FC236}">
                <a16:creationId xmlns:a16="http://schemas.microsoft.com/office/drawing/2014/main" id="{F874C8F6-D4CA-1C76-2B5F-C3A1D382DD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0163" y="5069384"/>
            <a:ext cx="1609382" cy="1609382"/>
          </a:xfrm>
          <a:prstGeom prst="rect">
            <a:avLst/>
          </a:prstGeom>
        </p:spPr>
      </p:pic>
      <p:pic>
        <p:nvPicPr>
          <p:cNvPr id="3" name="Picture 2" descr="A picture containing text, outdoor object&#10;&#10;Description automatically generated">
            <a:extLst>
              <a:ext uri="{FF2B5EF4-FFF2-40B4-BE49-F238E27FC236}">
                <a16:creationId xmlns:a16="http://schemas.microsoft.com/office/drawing/2014/main" id="{6B7006BB-020D-A81C-4373-86D1341901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085" y="5394890"/>
            <a:ext cx="1052482" cy="1351482"/>
          </a:xfrm>
          <a:prstGeom prst="rect">
            <a:avLst/>
          </a:prstGeom>
        </p:spPr>
      </p:pic>
    </p:spTree>
    <p:extLst>
      <p:ext uri="{BB962C8B-B14F-4D97-AF65-F5344CB8AC3E}">
        <p14:creationId xmlns:p14="http://schemas.microsoft.com/office/powerpoint/2010/main" val="3990930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6FC5E55E-2B5B-0FD1-C702-F367B78C165E}"/>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t="28268" r="-949" b="-466"/>
          <a:stretch/>
        </p:blipFill>
        <p:spPr>
          <a:xfrm>
            <a:off x="-1609" y="1622"/>
            <a:ext cx="12308314" cy="6892677"/>
          </a:xfrm>
          <a:noFill/>
        </p:spPr>
      </p:pic>
      <p:sp>
        <p:nvSpPr>
          <p:cNvPr id="4" name="Rectangle 3">
            <a:extLst>
              <a:ext uri="{FF2B5EF4-FFF2-40B4-BE49-F238E27FC236}">
                <a16:creationId xmlns:a16="http://schemas.microsoft.com/office/drawing/2014/main" id="{FE441F7A-33A3-C823-C509-3ECD498C5FF0}"/>
              </a:ext>
            </a:extLst>
          </p:cNvPr>
          <p:cNvSpPr/>
          <p:nvPr/>
        </p:nvSpPr>
        <p:spPr>
          <a:xfrm>
            <a:off x="-1609" y="488"/>
            <a:ext cx="12206408" cy="6854303"/>
          </a:xfrm>
          <a:prstGeom prst="rect">
            <a:avLst/>
          </a:prstGeom>
          <a:solidFill>
            <a:srgbClr val="0D223F">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Date Placeholder 11">
            <a:extLst>
              <a:ext uri="{FF2B5EF4-FFF2-40B4-BE49-F238E27FC236}">
                <a16:creationId xmlns:a16="http://schemas.microsoft.com/office/drawing/2014/main" id="{92C057CA-1DA8-6E2C-EB8B-5310E8AFDCD6}"/>
              </a:ext>
            </a:extLst>
          </p:cNvPr>
          <p:cNvSpPr>
            <a:spLocks noGrp="1"/>
          </p:cNvSpPr>
          <p:nvPr>
            <p:ph type="dt" sz="half" idx="10"/>
          </p:nvPr>
        </p:nvSpPr>
        <p:spPr/>
        <p:txBody>
          <a:bodyPr/>
          <a:lstStyle/>
          <a:p>
            <a:r>
              <a:rPr lang="en-US"/>
              <a:t>October 2022</a:t>
            </a:r>
          </a:p>
        </p:txBody>
      </p:sp>
      <p:sp>
        <p:nvSpPr>
          <p:cNvPr id="13" name="Slide Number Placeholder 12">
            <a:extLst>
              <a:ext uri="{FF2B5EF4-FFF2-40B4-BE49-F238E27FC236}">
                <a16:creationId xmlns:a16="http://schemas.microsoft.com/office/drawing/2014/main" id="{720756D5-C4A1-AEFF-E25E-056A629D9011}"/>
              </a:ext>
            </a:extLst>
          </p:cNvPr>
          <p:cNvSpPr>
            <a:spLocks noGrp="1"/>
          </p:cNvSpPr>
          <p:nvPr>
            <p:ph type="sldNum" sz="quarter" idx="12"/>
          </p:nvPr>
        </p:nvSpPr>
        <p:spPr/>
        <p:txBody>
          <a:bodyPr/>
          <a:lstStyle/>
          <a:p>
            <a:fld id="{9E78B758-275C-4090-BE22-A14210E4F056}" type="slidenum">
              <a:rPr lang="en-US" smtClean="0"/>
              <a:t>4</a:t>
            </a:fld>
            <a:endParaRPr lang="en-US"/>
          </a:p>
        </p:txBody>
      </p:sp>
      <p:sp>
        <p:nvSpPr>
          <p:cNvPr id="6" name="Title 5">
            <a:extLst>
              <a:ext uri="{FF2B5EF4-FFF2-40B4-BE49-F238E27FC236}">
                <a16:creationId xmlns:a16="http://schemas.microsoft.com/office/drawing/2014/main" id="{66E1478E-300D-2A54-3566-E53133E1CE41}"/>
              </a:ext>
            </a:extLst>
          </p:cNvPr>
          <p:cNvSpPr>
            <a:spLocks noGrp="1"/>
          </p:cNvSpPr>
          <p:nvPr>
            <p:ph type="title"/>
          </p:nvPr>
        </p:nvSpPr>
        <p:spPr>
          <a:xfrm>
            <a:off x="1887326" y="1460544"/>
            <a:ext cx="8376237" cy="4872038"/>
          </a:xfrm>
        </p:spPr>
        <p:txBody>
          <a:bodyPr anchor="ctr" anchorCtr="1">
            <a:normAutofit/>
          </a:bodyPr>
          <a:lstStyle/>
          <a:p>
            <a:r>
              <a:rPr lang="en-US" sz="4000" b="1" dirty="0">
                <a:solidFill>
                  <a:schemeClr val="bg1"/>
                </a:solidFill>
                <a:latin typeface="Arial"/>
                <a:cs typeface="Arial"/>
              </a:rPr>
              <a:t>What does the Lion digital experience look like today?</a:t>
            </a:r>
            <a:br>
              <a:rPr lang="en-US" sz="4000" b="1" dirty="0">
                <a:solidFill>
                  <a:schemeClr val="bg1"/>
                </a:solidFill>
                <a:latin typeface="Arial"/>
              </a:rPr>
            </a:br>
            <a:endParaRPr lang="en-US" sz="4000" b="1" dirty="0">
              <a:solidFill>
                <a:schemeClr val="bg1"/>
              </a:solidFill>
              <a:latin typeface="Arial"/>
              <a:cs typeface="Arial"/>
            </a:endParaRPr>
          </a:p>
        </p:txBody>
      </p:sp>
      <p:pic>
        <p:nvPicPr>
          <p:cNvPr id="3" name="Picture 2" descr="Logo&#10;&#10;Description automatically generated">
            <a:extLst>
              <a:ext uri="{FF2B5EF4-FFF2-40B4-BE49-F238E27FC236}">
                <a16:creationId xmlns:a16="http://schemas.microsoft.com/office/drawing/2014/main" id="{6B0EC6F2-BF0F-0574-50E2-AA94AE51D4B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93560" y="1602578"/>
            <a:ext cx="1164927" cy="1104389"/>
          </a:xfrm>
          <a:prstGeom prst="rect">
            <a:avLst/>
          </a:prstGeom>
        </p:spPr>
      </p:pic>
      <p:pic>
        <p:nvPicPr>
          <p:cNvPr id="2" name="Picture 1" descr="Logo&#10;&#10;Description automatically generated">
            <a:extLst>
              <a:ext uri="{FF2B5EF4-FFF2-40B4-BE49-F238E27FC236}">
                <a16:creationId xmlns:a16="http://schemas.microsoft.com/office/drawing/2014/main" id="{3CCEEDE0-7911-CAC6-561F-9ADA97C9CA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40163" y="5069384"/>
            <a:ext cx="1609382" cy="1609382"/>
          </a:xfrm>
          <a:prstGeom prst="rect">
            <a:avLst/>
          </a:prstGeom>
        </p:spPr>
      </p:pic>
      <p:pic>
        <p:nvPicPr>
          <p:cNvPr id="5" name="Picture 4" descr="A picture containing text, outdoor object&#10;&#10;Description automatically generated">
            <a:extLst>
              <a:ext uri="{FF2B5EF4-FFF2-40B4-BE49-F238E27FC236}">
                <a16:creationId xmlns:a16="http://schemas.microsoft.com/office/drawing/2014/main" id="{F29B961B-F974-10D6-DC5F-7565D6F066A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7085" y="5394890"/>
            <a:ext cx="1052482" cy="1351482"/>
          </a:xfrm>
          <a:prstGeom prst="rect">
            <a:avLst/>
          </a:prstGeom>
        </p:spPr>
      </p:pic>
    </p:spTree>
    <p:extLst>
      <p:ext uri="{BB962C8B-B14F-4D97-AF65-F5344CB8AC3E}">
        <p14:creationId xmlns:p14="http://schemas.microsoft.com/office/powerpoint/2010/main" val="1694603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C0CA4D-41AC-6381-1DFD-EFC708504F0C}"/>
              </a:ext>
            </a:extLst>
          </p:cNvPr>
          <p:cNvSpPr>
            <a:spLocks noGrp="1"/>
          </p:cNvSpPr>
          <p:nvPr>
            <p:ph type="title"/>
          </p:nvPr>
        </p:nvSpPr>
        <p:spPr/>
        <p:txBody>
          <a:bodyPr/>
          <a:lstStyle/>
          <a:p>
            <a:r>
              <a:rPr lang="en-US" b="1" dirty="0">
                <a:latin typeface="Arial"/>
                <a:cs typeface="Arial"/>
              </a:rPr>
              <a:t>One account. One portal. </a:t>
            </a:r>
          </a:p>
        </p:txBody>
      </p:sp>
      <p:pic>
        <p:nvPicPr>
          <p:cNvPr id="6" name="Picture 5">
            <a:extLst>
              <a:ext uri="{FF2B5EF4-FFF2-40B4-BE49-F238E27FC236}">
                <a16:creationId xmlns:a16="http://schemas.microsoft.com/office/drawing/2014/main" id="{B5A3847B-5CBB-2DF7-F674-DE01681ADA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385100"/>
            <a:ext cx="5983003" cy="3248562"/>
          </a:xfrm>
          <a:prstGeom prst="rect">
            <a:avLst/>
          </a:prstGeom>
          <a:noFill/>
          <a:ln w="38100">
            <a:solidFill>
              <a:srgbClr val="000000"/>
            </a:solidFill>
            <a:miter lim="800000"/>
            <a:headEnd/>
            <a:tailEnd/>
          </a:ln>
          <a:effectLst>
            <a:outerShdw blurRad="292149" dist="899318" sx="87000" sy="87000" algn="tl" rotWithShape="0">
              <a:schemeClr val="tx1">
                <a:alpha val="28000"/>
              </a:schemeClr>
            </a:outerShdw>
          </a:effectLst>
          <a:extLst>
            <a:ext uri="{909E8E84-426E-40DD-AFC4-6F175D3DCCD1}">
              <a14:hiddenFill xmlns:a14="http://schemas.microsoft.com/office/drawing/2010/main">
                <a:solidFill>
                  <a:srgbClr val="FFFFFF"/>
                </a:solidFill>
              </a14:hiddenFill>
            </a:ext>
          </a:extLst>
        </p:spPr>
      </p:pic>
      <p:pic>
        <p:nvPicPr>
          <p:cNvPr id="7" name="Picture 5">
            <a:extLst>
              <a:ext uri="{FF2B5EF4-FFF2-40B4-BE49-F238E27FC236}">
                <a16:creationId xmlns:a16="http://schemas.microsoft.com/office/drawing/2014/main" id="{373C9073-EE7A-B718-05F1-90CCE27955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7287" y="3007826"/>
            <a:ext cx="6727417" cy="2960705"/>
          </a:xfrm>
          <a:prstGeom prst="rect">
            <a:avLst/>
          </a:prstGeom>
          <a:noFill/>
          <a:ln w="38100">
            <a:solidFill>
              <a:srgbClr val="000000"/>
            </a:solidFill>
            <a:miter lim="800000"/>
            <a:headEnd/>
            <a:tailEnd/>
          </a:ln>
          <a:effectLst>
            <a:outerShdw blurRad="292149" dist="899318" sx="87000" sy="87000" algn="tl" rotWithShape="0">
              <a:schemeClr val="tx1">
                <a:alpha val="28000"/>
              </a:schemeClr>
            </a:outerShdw>
          </a:effectLst>
          <a:extLst>
            <a:ext uri="{909E8E84-426E-40DD-AFC4-6F175D3DCCD1}">
              <a14:hiddenFill xmlns:a14="http://schemas.microsoft.com/office/drawing/2010/main">
                <a:solidFill>
                  <a:srgbClr val="FFFFFF"/>
                </a:solidFill>
              </a14:hiddenFill>
            </a:ext>
          </a:extLst>
        </p:spPr>
      </p:pic>
      <p:sp>
        <p:nvSpPr>
          <p:cNvPr id="8" name="Date Placeholder 7">
            <a:extLst>
              <a:ext uri="{FF2B5EF4-FFF2-40B4-BE49-F238E27FC236}">
                <a16:creationId xmlns:a16="http://schemas.microsoft.com/office/drawing/2014/main" id="{3CA43DA1-D33F-D31F-94B2-FC7E7C622E96}"/>
              </a:ext>
            </a:extLst>
          </p:cNvPr>
          <p:cNvSpPr>
            <a:spLocks noGrp="1"/>
          </p:cNvSpPr>
          <p:nvPr>
            <p:ph type="dt" sz="half" idx="10"/>
          </p:nvPr>
        </p:nvSpPr>
        <p:spPr/>
        <p:txBody>
          <a:bodyPr/>
          <a:lstStyle/>
          <a:p>
            <a:r>
              <a:rPr lang="en-US"/>
              <a:t>October 2022</a:t>
            </a:r>
          </a:p>
        </p:txBody>
      </p:sp>
      <p:sp>
        <p:nvSpPr>
          <p:cNvPr id="9" name="Slide Number Placeholder 8">
            <a:extLst>
              <a:ext uri="{FF2B5EF4-FFF2-40B4-BE49-F238E27FC236}">
                <a16:creationId xmlns:a16="http://schemas.microsoft.com/office/drawing/2014/main" id="{562851FD-C2FD-DE94-6791-0C37A0F34F7C}"/>
              </a:ext>
            </a:extLst>
          </p:cNvPr>
          <p:cNvSpPr>
            <a:spLocks noGrp="1"/>
          </p:cNvSpPr>
          <p:nvPr>
            <p:ph type="sldNum" sz="quarter" idx="12"/>
          </p:nvPr>
        </p:nvSpPr>
        <p:spPr/>
        <p:txBody>
          <a:bodyPr/>
          <a:lstStyle/>
          <a:p>
            <a:fld id="{9E78B758-275C-4090-BE22-A14210E4F056}" type="slidenum">
              <a:rPr lang="en-US" smtClean="0"/>
              <a:t>5</a:t>
            </a:fld>
            <a:endParaRPr lang="en-US"/>
          </a:p>
        </p:txBody>
      </p:sp>
      <p:pic>
        <p:nvPicPr>
          <p:cNvPr id="2" name="Picture 1" descr="Logo&#10;&#10;Description automatically generated">
            <a:extLst>
              <a:ext uri="{FF2B5EF4-FFF2-40B4-BE49-F238E27FC236}">
                <a16:creationId xmlns:a16="http://schemas.microsoft.com/office/drawing/2014/main" id="{4643FCD7-C32A-0489-01B6-8AFC07FFFA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40163" y="5069384"/>
            <a:ext cx="1609382" cy="1609382"/>
          </a:xfrm>
          <a:prstGeom prst="rect">
            <a:avLst/>
          </a:prstGeom>
        </p:spPr>
      </p:pic>
      <p:pic>
        <p:nvPicPr>
          <p:cNvPr id="3" name="Picture 2" descr="A picture containing text, outdoor object&#10;&#10;Description automatically generated">
            <a:extLst>
              <a:ext uri="{FF2B5EF4-FFF2-40B4-BE49-F238E27FC236}">
                <a16:creationId xmlns:a16="http://schemas.microsoft.com/office/drawing/2014/main" id="{E36E357F-BDA3-FE96-0D6C-E1AACEC877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7085" y="5394890"/>
            <a:ext cx="1052482" cy="1351482"/>
          </a:xfrm>
          <a:prstGeom prst="rect">
            <a:avLst/>
          </a:prstGeom>
        </p:spPr>
      </p:pic>
    </p:spTree>
    <p:extLst>
      <p:ext uri="{BB962C8B-B14F-4D97-AF65-F5344CB8AC3E}">
        <p14:creationId xmlns:p14="http://schemas.microsoft.com/office/powerpoint/2010/main" val="734432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249"/>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1000"/>
                                  </p:stCondLst>
                                  <p:childTnLst>
                                    <p:set>
                                      <p:cBhvr>
                                        <p:cTn id="10"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1A3AE-C807-81DC-2F63-B2E6154D0869}"/>
              </a:ext>
            </a:extLst>
          </p:cNvPr>
          <p:cNvSpPr>
            <a:spLocks noGrp="1"/>
          </p:cNvSpPr>
          <p:nvPr>
            <p:ph type="title"/>
          </p:nvPr>
        </p:nvSpPr>
        <p:spPr>
          <a:xfrm>
            <a:off x="816885" y="241056"/>
            <a:ext cx="10515600" cy="1325563"/>
          </a:xfrm>
        </p:spPr>
        <p:txBody>
          <a:bodyPr>
            <a:normAutofit/>
          </a:bodyPr>
          <a:lstStyle/>
          <a:p>
            <a:r>
              <a:rPr lang="en-US" b="1" dirty="0">
                <a:latin typeface="Arial"/>
                <a:cs typeface="Arial"/>
              </a:rPr>
              <a:t>Five products. Five user experiences. </a:t>
            </a:r>
            <a:br>
              <a:rPr lang="en-US" b="1" dirty="0">
                <a:latin typeface="Arial"/>
              </a:rPr>
            </a:br>
            <a:r>
              <a:rPr lang="en-US" b="1" dirty="0">
                <a:latin typeface="Arial"/>
                <a:cs typeface="Arial"/>
              </a:rPr>
              <a:t>Five places to store data.</a:t>
            </a:r>
          </a:p>
        </p:txBody>
      </p:sp>
      <p:pic>
        <p:nvPicPr>
          <p:cNvPr id="3" name="Picture 17">
            <a:extLst>
              <a:ext uri="{FF2B5EF4-FFF2-40B4-BE49-F238E27FC236}">
                <a16:creationId xmlns:a16="http://schemas.microsoft.com/office/drawing/2014/main" id="{7954481C-EE4A-C39B-80BC-AF2AA0691A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7940" y="1705901"/>
            <a:ext cx="8001000"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Our Global Causes">
            <a:extLst>
              <a:ext uri="{FF2B5EF4-FFF2-40B4-BE49-F238E27FC236}">
                <a16:creationId xmlns:a16="http://schemas.microsoft.com/office/drawing/2014/main" id="{DAF8F600-7E2D-02FB-D2BF-D44D1E28B9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1588" y="2958487"/>
            <a:ext cx="3617914" cy="1669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Our Global Causes">
            <a:extLst>
              <a:ext uri="{FF2B5EF4-FFF2-40B4-BE49-F238E27FC236}">
                <a16:creationId xmlns:a16="http://schemas.microsoft.com/office/drawing/2014/main" id="{14D75F12-23C1-0ACE-37BF-B8F98A0A82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6563" y="4694655"/>
            <a:ext cx="3581400"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Our Global Causes">
            <a:extLst>
              <a:ext uri="{FF2B5EF4-FFF2-40B4-BE49-F238E27FC236}">
                <a16:creationId xmlns:a16="http://schemas.microsoft.com/office/drawing/2014/main" id="{2F94FFDA-049B-6707-E580-757F02364A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74685" y="4705439"/>
            <a:ext cx="3581996" cy="165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Our Global Causes">
            <a:extLst>
              <a:ext uri="{FF2B5EF4-FFF2-40B4-BE49-F238E27FC236}">
                <a16:creationId xmlns:a16="http://schemas.microsoft.com/office/drawing/2014/main" id="{2FAE46FD-EFF2-7B8F-C39B-6A5010F67B8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0188" y="2958488"/>
            <a:ext cx="3581400"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descr="Our Global Causes">
            <a:extLst>
              <a:ext uri="{FF2B5EF4-FFF2-40B4-BE49-F238E27FC236}">
                <a16:creationId xmlns:a16="http://schemas.microsoft.com/office/drawing/2014/main" id="{D51D9BE3-28E5-EF4E-8B40-7A39296D7D3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74360" y="2913570"/>
            <a:ext cx="3579440" cy="165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8">
            <a:extLst>
              <a:ext uri="{FF2B5EF4-FFF2-40B4-BE49-F238E27FC236}">
                <a16:creationId xmlns:a16="http://schemas.microsoft.com/office/drawing/2014/main" id="{EC31C141-B01D-2A88-17E2-419506B1B5BD}"/>
              </a:ext>
            </a:extLst>
          </p:cNvPr>
          <p:cNvSpPr>
            <a:spLocks noGrp="1"/>
          </p:cNvSpPr>
          <p:nvPr>
            <p:ph type="dt" sz="half" idx="10"/>
          </p:nvPr>
        </p:nvSpPr>
        <p:spPr/>
        <p:txBody>
          <a:bodyPr/>
          <a:lstStyle/>
          <a:p>
            <a:r>
              <a:rPr lang="en-US"/>
              <a:t>October 2022</a:t>
            </a:r>
          </a:p>
        </p:txBody>
      </p:sp>
      <p:sp>
        <p:nvSpPr>
          <p:cNvPr id="10" name="Slide Number Placeholder 9">
            <a:extLst>
              <a:ext uri="{FF2B5EF4-FFF2-40B4-BE49-F238E27FC236}">
                <a16:creationId xmlns:a16="http://schemas.microsoft.com/office/drawing/2014/main" id="{32C45F19-1D46-AA45-F0EA-C3A105F79A4E}"/>
              </a:ext>
            </a:extLst>
          </p:cNvPr>
          <p:cNvSpPr>
            <a:spLocks noGrp="1"/>
          </p:cNvSpPr>
          <p:nvPr>
            <p:ph type="sldNum" sz="quarter" idx="12"/>
          </p:nvPr>
        </p:nvSpPr>
        <p:spPr/>
        <p:txBody>
          <a:bodyPr/>
          <a:lstStyle/>
          <a:p>
            <a:fld id="{9E78B758-275C-4090-BE22-A14210E4F056}" type="slidenum">
              <a:rPr lang="en-US" smtClean="0"/>
              <a:t>6</a:t>
            </a:fld>
            <a:endParaRPr lang="en-US"/>
          </a:p>
        </p:txBody>
      </p:sp>
      <p:pic>
        <p:nvPicPr>
          <p:cNvPr id="11" name="Picture 10" descr="Logo&#10;&#10;Description automatically generated">
            <a:extLst>
              <a:ext uri="{FF2B5EF4-FFF2-40B4-BE49-F238E27FC236}">
                <a16:creationId xmlns:a16="http://schemas.microsoft.com/office/drawing/2014/main" id="{BCA7CE9B-BF04-8B12-053E-B1529D642B8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40163" y="5069384"/>
            <a:ext cx="1609382" cy="1609382"/>
          </a:xfrm>
          <a:prstGeom prst="rect">
            <a:avLst/>
          </a:prstGeom>
        </p:spPr>
      </p:pic>
      <p:pic>
        <p:nvPicPr>
          <p:cNvPr id="12" name="Picture 11" descr="A picture containing text, outdoor object&#10;&#10;Description automatically generated">
            <a:extLst>
              <a:ext uri="{FF2B5EF4-FFF2-40B4-BE49-F238E27FC236}">
                <a16:creationId xmlns:a16="http://schemas.microsoft.com/office/drawing/2014/main" id="{64400740-01CF-7216-3004-EDF7D695100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7085" y="5394890"/>
            <a:ext cx="1052482" cy="1351482"/>
          </a:xfrm>
          <a:prstGeom prst="rect">
            <a:avLst/>
          </a:prstGeom>
        </p:spPr>
      </p:pic>
    </p:spTree>
    <p:extLst>
      <p:ext uri="{BB962C8B-B14F-4D97-AF65-F5344CB8AC3E}">
        <p14:creationId xmlns:p14="http://schemas.microsoft.com/office/powerpoint/2010/main" val="1536990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2000"/>
                                  </p:stCondLst>
                                  <p:childTnLst>
                                    <p:set>
                                      <p:cBhvr>
                                        <p:cTn id="9" dur="1" fill="hold">
                                          <p:stCondLst>
                                            <p:cond delay="0"/>
                                          </p:stCondLst>
                                        </p:cTn>
                                        <p:tgtEl>
                                          <p:spTgt spid="7"/>
                                        </p:tgtEl>
                                        <p:attrNameLst>
                                          <p:attrName>style.visibility</p:attrName>
                                        </p:attrNameLst>
                                      </p:cBhvr>
                                      <p:to>
                                        <p:strVal val="visible"/>
                                      </p:to>
                                    </p:set>
                                  </p:childTnLst>
                                </p:cTn>
                              </p:par>
                            </p:childTnLst>
                          </p:cTn>
                        </p:par>
                        <p:par>
                          <p:cTn id="10" fill="hold">
                            <p:stCondLst>
                              <p:cond delay="3000"/>
                            </p:stCondLst>
                            <p:childTnLst>
                              <p:par>
                                <p:cTn id="11" presetID="1" presetClass="entr" presetSubtype="0" fill="hold" nodeType="afterEffect">
                                  <p:stCondLst>
                                    <p:cond delay="2000"/>
                                  </p:stCondLst>
                                  <p:childTnLst>
                                    <p:set>
                                      <p:cBhvr>
                                        <p:cTn id="12" dur="1" fill="hold">
                                          <p:stCondLst>
                                            <p:cond delay="0"/>
                                          </p:stCondLst>
                                        </p:cTn>
                                        <p:tgtEl>
                                          <p:spTgt spid="4"/>
                                        </p:tgtEl>
                                        <p:attrNameLst>
                                          <p:attrName>style.visibility</p:attrName>
                                        </p:attrNameLst>
                                      </p:cBhvr>
                                      <p:to>
                                        <p:strVal val="visible"/>
                                      </p:to>
                                    </p:set>
                                  </p:childTnLst>
                                </p:cTn>
                              </p:par>
                            </p:childTnLst>
                          </p:cTn>
                        </p:par>
                        <p:par>
                          <p:cTn id="13" fill="hold">
                            <p:stCondLst>
                              <p:cond delay="5000"/>
                            </p:stCondLst>
                            <p:childTnLst>
                              <p:par>
                                <p:cTn id="14" presetID="1" presetClass="entr" presetSubtype="0" fill="hold" nodeType="afterEffect">
                                  <p:stCondLst>
                                    <p:cond delay="2000"/>
                                  </p:stCondLst>
                                  <p:childTnLst>
                                    <p:set>
                                      <p:cBhvr>
                                        <p:cTn id="15" dur="1" fill="hold">
                                          <p:stCondLst>
                                            <p:cond delay="0"/>
                                          </p:stCondLst>
                                        </p:cTn>
                                        <p:tgtEl>
                                          <p:spTgt spid="8"/>
                                        </p:tgtEl>
                                        <p:attrNameLst>
                                          <p:attrName>style.visibility</p:attrName>
                                        </p:attrNameLst>
                                      </p:cBhvr>
                                      <p:to>
                                        <p:strVal val="visible"/>
                                      </p:to>
                                    </p:set>
                                  </p:childTnLst>
                                </p:cTn>
                              </p:par>
                            </p:childTnLst>
                          </p:cTn>
                        </p:par>
                        <p:par>
                          <p:cTn id="16" fill="hold">
                            <p:stCondLst>
                              <p:cond delay="7000"/>
                            </p:stCondLst>
                            <p:childTnLst>
                              <p:par>
                                <p:cTn id="17" presetID="1" presetClass="entr" presetSubtype="0" fill="hold" nodeType="afterEffect">
                                  <p:stCondLst>
                                    <p:cond delay="2000"/>
                                  </p:stCondLst>
                                  <p:childTnLst>
                                    <p:set>
                                      <p:cBhvr>
                                        <p:cTn id="18" dur="1" fill="hold">
                                          <p:stCondLst>
                                            <p:cond delay="0"/>
                                          </p:stCondLst>
                                        </p:cTn>
                                        <p:tgtEl>
                                          <p:spTgt spid="5"/>
                                        </p:tgtEl>
                                        <p:attrNameLst>
                                          <p:attrName>style.visibility</p:attrName>
                                        </p:attrNameLst>
                                      </p:cBhvr>
                                      <p:to>
                                        <p:strVal val="visible"/>
                                      </p:to>
                                    </p:set>
                                  </p:childTnLst>
                                </p:cTn>
                              </p:par>
                            </p:childTnLst>
                          </p:cTn>
                        </p:par>
                        <p:par>
                          <p:cTn id="19" fill="hold">
                            <p:stCondLst>
                              <p:cond delay="9000"/>
                            </p:stCondLst>
                            <p:childTnLst>
                              <p:par>
                                <p:cTn id="20" presetID="1" presetClass="entr" presetSubtype="0" fill="hold" nodeType="afterEffect">
                                  <p:stCondLst>
                                    <p:cond delay="200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22C56-9518-173F-14D1-F6F1784ED4F1}"/>
              </a:ext>
            </a:extLst>
          </p:cNvPr>
          <p:cNvSpPr>
            <a:spLocks noGrp="1"/>
          </p:cNvSpPr>
          <p:nvPr>
            <p:ph type="title"/>
          </p:nvPr>
        </p:nvSpPr>
        <p:spPr>
          <a:xfrm>
            <a:off x="838200" y="347629"/>
            <a:ext cx="10515600" cy="1325563"/>
          </a:xfrm>
        </p:spPr>
        <p:txBody>
          <a:bodyPr>
            <a:normAutofit fontScale="90000"/>
          </a:bodyPr>
          <a:lstStyle/>
          <a:p>
            <a:r>
              <a:rPr lang="en-US" b="1" dirty="0">
                <a:latin typeface="Arial"/>
                <a:cs typeface="Arial"/>
              </a:rPr>
              <a:t>Even with the current portal, many</a:t>
            </a:r>
            <a:br>
              <a:rPr lang="en-US" b="1" dirty="0">
                <a:latin typeface="Arial"/>
              </a:rPr>
            </a:br>
            <a:r>
              <a:rPr lang="en-US" b="1" dirty="0">
                <a:latin typeface="Arial"/>
                <a:cs typeface="Arial"/>
              </a:rPr>
              <a:t>other interactions are completely disconnected</a:t>
            </a:r>
          </a:p>
        </p:txBody>
      </p:sp>
      <p:grpSp>
        <p:nvGrpSpPr>
          <p:cNvPr id="3" name="Group 2">
            <a:extLst>
              <a:ext uri="{FF2B5EF4-FFF2-40B4-BE49-F238E27FC236}">
                <a16:creationId xmlns:a16="http://schemas.microsoft.com/office/drawing/2014/main" id="{A170C939-FD79-3330-1F0C-205AD2726C66}"/>
              </a:ext>
            </a:extLst>
          </p:cNvPr>
          <p:cNvGrpSpPr/>
          <p:nvPr/>
        </p:nvGrpSpPr>
        <p:grpSpPr>
          <a:xfrm>
            <a:off x="1600200" y="1918958"/>
            <a:ext cx="6080929" cy="914400"/>
            <a:chOff x="2667000" y="1918958"/>
            <a:chExt cx="6080929" cy="914400"/>
          </a:xfrm>
        </p:grpSpPr>
        <p:sp>
          <p:nvSpPr>
            <p:cNvPr id="4" name="Freeform: Shape 3">
              <a:extLst>
                <a:ext uri="{FF2B5EF4-FFF2-40B4-BE49-F238E27FC236}">
                  <a16:creationId xmlns:a16="http://schemas.microsoft.com/office/drawing/2014/main" id="{16EB830A-09C2-5E6F-1D97-D401FBE19606}"/>
                </a:ext>
              </a:extLst>
            </p:cNvPr>
            <p:cNvSpPr/>
            <p:nvPr/>
          </p:nvSpPr>
          <p:spPr>
            <a:xfrm>
              <a:off x="3342809" y="1983281"/>
              <a:ext cx="5405120" cy="785754"/>
            </a:xfrm>
            <a:custGeom>
              <a:avLst/>
              <a:gdLst>
                <a:gd name="connsiteX0" fmla="*/ 0 w 5405120"/>
                <a:gd name="connsiteY0" fmla="*/ 0 h 785752"/>
                <a:gd name="connsiteX1" fmla="*/ 5012244 w 5405120"/>
                <a:gd name="connsiteY1" fmla="*/ 0 h 785752"/>
                <a:gd name="connsiteX2" fmla="*/ 5405120 w 5405120"/>
                <a:gd name="connsiteY2" fmla="*/ 392876 h 785752"/>
                <a:gd name="connsiteX3" fmla="*/ 5012244 w 5405120"/>
                <a:gd name="connsiteY3" fmla="*/ 785752 h 785752"/>
                <a:gd name="connsiteX4" fmla="*/ 0 w 5405120"/>
                <a:gd name="connsiteY4" fmla="*/ 785752 h 785752"/>
                <a:gd name="connsiteX5" fmla="*/ 0 w 5405120"/>
                <a:gd name="connsiteY5" fmla="*/ 0 h 78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5120" h="785752">
                  <a:moveTo>
                    <a:pt x="5405120" y="785751"/>
                  </a:moveTo>
                  <a:lnTo>
                    <a:pt x="392876" y="785751"/>
                  </a:lnTo>
                  <a:lnTo>
                    <a:pt x="0" y="392876"/>
                  </a:lnTo>
                  <a:lnTo>
                    <a:pt x="392876" y="1"/>
                  </a:lnTo>
                  <a:lnTo>
                    <a:pt x="5405120" y="1"/>
                  </a:lnTo>
                  <a:lnTo>
                    <a:pt x="5405120" y="785751"/>
                  </a:lnTo>
                  <a:close/>
                </a:path>
              </a:pathLst>
            </a:custGeom>
            <a:solidFill>
              <a:srgbClr val="939393"/>
            </a:solidFill>
            <a:ln>
              <a:solidFill>
                <a:schemeClr val="bg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542933" tIns="76201" rIns="142240" bIns="76201"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Arial"/>
                  <a:cs typeface="Arial"/>
                </a:rPr>
                <a:t>Inquiries to the Member Service Center</a:t>
              </a:r>
            </a:p>
          </p:txBody>
        </p:sp>
        <p:grpSp>
          <p:nvGrpSpPr>
            <p:cNvPr id="5" name="Group 4">
              <a:extLst>
                <a:ext uri="{FF2B5EF4-FFF2-40B4-BE49-F238E27FC236}">
                  <a16:creationId xmlns:a16="http://schemas.microsoft.com/office/drawing/2014/main" id="{9F085BD5-FB1B-1034-B7DC-BA1CE8B573CE}"/>
                </a:ext>
              </a:extLst>
            </p:cNvPr>
            <p:cNvGrpSpPr/>
            <p:nvPr/>
          </p:nvGrpSpPr>
          <p:grpSpPr>
            <a:xfrm>
              <a:off x="2667000" y="1918958"/>
              <a:ext cx="914400" cy="914400"/>
              <a:chOff x="7754852" y="2707105"/>
              <a:chExt cx="914400" cy="914400"/>
            </a:xfrm>
          </p:grpSpPr>
          <p:sp>
            <p:nvSpPr>
              <p:cNvPr id="6" name="Oval 5">
                <a:extLst>
                  <a:ext uri="{FF2B5EF4-FFF2-40B4-BE49-F238E27FC236}">
                    <a16:creationId xmlns:a16="http://schemas.microsoft.com/office/drawing/2014/main" id="{35DE844F-0A17-310A-4C1B-5DE5E808AD95}"/>
                  </a:ext>
                </a:extLst>
              </p:cNvPr>
              <p:cNvSpPr/>
              <p:nvPr/>
            </p:nvSpPr>
            <p:spPr>
              <a:xfrm>
                <a:off x="7754852" y="2707105"/>
                <a:ext cx="914400" cy="914400"/>
              </a:xfrm>
              <a:prstGeom prst="ellipse">
                <a:avLst/>
              </a:prstGeom>
              <a:solidFill>
                <a:schemeClr val="accent6">
                  <a:lumMod val="65000"/>
                  <a:lumOff val="35000"/>
                </a:schemeClr>
              </a:solidFill>
              <a:ln w="38100">
                <a:solidFill>
                  <a:schemeClr val="bg1"/>
                </a:solid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endParaRPr lang="en-US"/>
              </a:p>
            </p:txBody>
          </p:sp>
          <p:pic>
            <p:nvPicPr>
              <p:cNvPr id="7" name="Graphic 23">
                <a:extLst>
                  <a:ext uri="{FF2B5EF4-FFF2-40B4-BE49-F238E27FC236}">
                    <a16:creationId xmlns:a16="http://schemas.microsoft.com/office/drawing/2014/main" id="{1D2C13C1-D7C4-F285-1099-E23F4189B1B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948672" y="2895600"/>
                <a:ext cx="512064" cy="426720"/>
              </a:xfrm>
              <a:prstGeom prst="rect">
                <a:avLst/>
              </a:prstGeom>
              <a:ln>
                <a:noFill/>
              </a:ln>
            </p:spPr>
          </p:pic>
        </p:grpSp>
      </p:grpSp>
      <p:grpSp>
        <p:nvGrpSpPr>
          <p:cNvPr id="8" name="Group 7">
            <a:extLst>
              <a:ext uri="{FF2B5EF4-FFF2-40B4-BE49-F238E27FC236}">
                <a16:creationId xmlns:a16="http://schemas.microsoft.com/office/drawing/2014/main" id="{5673214E-73E9-F223-95F5-B64CF67CEEC4}"/>
              </a:ext>
            </a:extLst>
          </p:cNvPr>
          <p:cNvGrpSpPr/>
          <p:nvPr/>
        </p:nvGrpSpPr>
        <p:grpSpPr>
          <a:xfrm>
            <a:off x="5100423" y="2996869"/>
            <a:ext cx="6088277" cy="914400"/>
            <a:chOff x="2659652" y="2971800"/>
            <a:chExt cx="6088277" cy="914400"/>
          </a:xfrm>
        </p:grpSpPr>
        <p:sp>
          <p:nvSpPr>
            <p:cNvPr id="9" name="Freeform: Shape 8">
              <a:extLst>
                <a:ext uri="{FF2B5EF4-FFF2-40B4-BE49-F238E27FC236}">
                  <a16:creationId xmlns:a16="http://schemas.microsoft.com/office/drawing/2014/main" id="{A6A4780D-39CA-D8A0-3D22-F6E32397BF84}"/>
                </a:ext>
              </a:extLst>
            </p:cNvPr>
            <p:cNvSpPr/>
            <p:nvPr/>
          </p:nvSpPr>
          <p:spPr>
            <a:xfrm>
              <a:off x="3342809" y="3036123"/>
              <a:ext cx="5405120" cy="785754"/>
            </a:xfrm>
            <a:custGeom>
              <a:avLst/>
              <a:gdLst>
                <a:gd name="connsiteX0" fmla="*/ 0 w 5405120"/>
                <a:gd name="connsiteY0" fmla="*/ 0 h 785752"/>
                <a:gd name="connsiteX1" fmla="*/ 5012244 w 5405120"/>
                <a:gd name="connsiteY1" fmla="*/ 0 h 785752"/>
                <a:gd name="connsiteX2" fmla="*/ 5405120 w 5405120"/>
                <a:gd name="connsiteY2" fmla="*/ 392876 h 785752"/>
                <a:gd name="connsiteX3" fmla="*/ 5012244 w 5405120"/>
                <a:gd name="connsiteY3" fmla="*/ 785752 h 785752"/>
                <a:gd name="connsiteX4" fmla="*/ 0 w 5405120"/>
                <a:gd name="connsiteY4" fmla="*/ 785752 h 785752"/>
                <a:gd name="connsiteX5" fmla="*/ 0 w 5405120"/>
                <a:gd name="connsiteY5" fmla="*/ 0 h 78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5120" h="785752">
                  <a:moveTo>
                    <a:pt x="5405120" y="785751"/>
                  </a:moveTo>
                  <a:lnTo>
                    <a:pt x="392876" y="785751"/>
                  </a:lnTo>
                  <a:lnTo>
                    <a:pt x="0" y="392876"/>
                  </a:lnTo>
                  <a:lnTo>
                    <a:pt x="392876" y="1"/>
                  </a:lnTo>
                  <a:lnTo>
                    <a:pt x="5405120" y="1"/>
                  </a:lnTo>
                  <a:lnTo>
                    <a:pt x="5405120" y="785751"/>
                  </a:lnTo>
                  <a:close/>
                </a:path>
              </a:pathLst>
            </a:custGeom>
            <a:solidFill>
              <a:srgbClr val="F0C300"/>
            </a:solidFill>
            <a:ln>
              <a:solidFill>
                <a:schemeClr val="bg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542933" tIns="76201" rIns="14224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a:cs typeface="Arial"/>
                </a:rPr>
                <a:t>Viewing detailed donation history</a:t>
              </a:r>
            </a:p>
          </p:txBody>
        </p:sp>
        <p:grpSp>
          <p:nvGrpSpPr>
            <p:cNvPr id="10" name="Group 9">
              <a:extLst>
                <a:ext uri="{FF2B5EF4-FFF2-40B4-BE49-F238E27FC236}">
                  <a16:creationId xmlns:a16="http://schemas.microsoft.com/office/drawing/2014/main" id="{8515040A-3515-569E-E45E-63B552176358}"/>
                </a:ext>
              </a:extLst>
            </p:cNvPr>
            <p:cNvGrpSpPr/>
            <p:nvPr/>
          </p:nvGrpSpPr>
          <p:grpSpPr>
            <a:xfrm>
              <a:off x="2659652" y="2971800"/>
              <a:ext cx="914400" cy="914400"/>
              <a:chOff x="3050381" y="2743200"/>
              <a:chExt cx="914400" cy="914400"/>
            </a:xfrm>
          </p:grpSpPr>
          <p:sp>
            <p:nvSpPr>
              <p:cNvPr id="11" name="Oval 10">
                <a:extLst>
                  <a:ext uri="{FF2B5EF4-FFF2-40B4-BE49-F238E27FC236}">
                    <a16:creationId xmlns:a16="http://schemas.microsoft.com/office/drawing/2014/main" id="{8C5F4B0E-3635-AACC-7424-3B5ADD4776DE}"/>
                  </a:ext>
                </a:extLst>
              </p:cNvPr>
              <p:cNvSpPr/>
              <p:nvPr/>
            </p:nvSpPr>
            <p:spPr>
              <a:xfrm>
                <a:off x="3050381" y="2743200"/>
                <a:ext cx="914400" cy="914400"/>
              </a:xfrm>
              <a:prstGeom prst="ellipse">
                <a:avLst/>
              </a:prstGeom>
              <a:solidFill>
                <a:srgbClr val="F0C3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2" name="Graphic 23">
                <a:extLst>
                  <a:ext uri="{FF2B5EF4-FFF2-40B4-BE49-F238E27FC236}">
                    <a16:creationId xmlns:a16="http://schemas.microsoft.com/office/drawing/2014/main" id="{30664835-331C-B018-7973-CC07EF21F15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243818" y="2926826"/>
                <a:ext cx="512064" cy="474957"/>
              </a:xfrm>
              <a:prstGeom prst="rect">
                <a:avLst/>
              </a:prstGeom>
              <a:ln>
                <a:noFill/>
              </a:ln>
            </p:spPr>
          </p:pic>
        </p:grpSp>
      </p:grpSp>
      <p:grpSp>
        <p:nvGrpSpPr>
          <p:cNvPr id="13" name="Group 12">
            <a:extLst>
              <a:ext uri="{FF2B5EF4-FFF2-40B4-BE49-F238E27FC236}">
                <a16:creationId xmlns:a16="http://schemas.microsoft.com/office/drawing/2014/main" id="{2ECFBAD8-CD29-2F03-52C7-2F05B2E06DDF}"/>
              </a:ext>
            </a:extLst>
          </p:cNvPr>
          <p:cNvGrpSpPr/>
          <p:nvPr/>
        </p:nvGrpSpPr>
        <p:grpSpPr>
          <a:xfrm>
            <a:off x="1028700" y="4103690"/>
            <a:ext cx="6326047" cy="914400"/>
            <a:chOff x="2667000" y="4074780"/>
            <a:chExt cx="6326047" cy="914400"/>
          </a:xfrm>
        </p:grpSpPr>
        <p:sp>
          <p:nvSpPr>
            <p:cNvPr id="14" name="Freeform: Shape 13">
              <a:extLst>
                <a:ext uri="{FF2B5EF4-FFF2-40B4-BE49-F238E27FC236}">
                  <a16:creationId xmlns:a16="http://schemas.microsoft.com/office/drawing/2014/main" id="{23CA4C72-54BB-EDE9-BB90-0E3A78528B19}"/>
                </a:ext>
              </a:extLst>
            </p:cNvPr>
            <p:cNvSpPr/>
            <p:nvPr/>
          </p:nvSpPr>
          <p:spPr>
            <a:xfrm>
              <a:off x="3342809" y="4139104"/>
              <a:ext cx="5650238" cy="785753"/>
            </a:xfrm>
            <a:custGeom>
              <a:avLst/>
              <a:gdLst>
                <a:gd name="connsiteX0" fmla="*/ 0 w 5405120"/>
                <a:gd name="connsiteY0" fmla="*/ 0 h 785752"/>
                <a:gd name="connsiteX1" fmla="*/ 5012244 w 5405120"/>
                <a:gd name="connsiteY1" fmla="*/ 0 h 785752"/>
                <a:gd name="connsiteX2" fmla="*/ 5405120 w 5405120"/>
                <a:gd name="connsiteY2" fmla="*/ 392876 h 785752"/>
                <a:gd name="connsiteX3" fmla="*/ 5012244 w 5405120"/>
                <a:gd name="connsiteY3" fmla="*/ 785752 h 785752"/>
                <a:gd name="connsiteX4" fmla="*/ 0 w 5405120"/>
                <a:gd name="connsiteY4" fmla="*/ 785752 h 785752"/>
                <a:gd name="connsiteX5" fmla="*/ 0 w 5405120"/>
                <a:gd name="connsiteY5" fmla="*/ 0 h 78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5120" h="785752">
                  <a:moveTo>
                    <a:pt x="5405120" y="785751"/>
                  </a:moveTo>
                  <a:lnTo>
                    <a:pt x="392876" y="785751"/>
                  </a:lnTo>
                  <a:lnTo>
                    <a:pt x="0" y="392876"/>
                  </a:lnTo>
                  <a:lnTo>
                    <a:pt x="392876" y="1"/>
                  </a:lnTo>
                  <a:lnTo>
                    <a:pt x="5405120" y="1"/>
                  </a:lnTo>
                  <a:lnTo>
                    <a:pt x="5405120" y="785751"/>
                  </a:lnTo>
                  <a:close/>
                </a:path>
              </a:pathLst>
            </a:custGeom>
            <a:solidFill>
              <a:srgbClr val="0D223F"/>
            </a:solidFill>
            <a:ln>
              <a:solidFill>
                <a:schemeClr val="bg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542933" tIns="76201" rIns="14224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a:cs typeface="Arial"/>
                </a:rPr>
                <a:t>Individual and Club Recognitions &amp; Awards</a:t>
              </a:r>
            </a:p>
          </p:txBody>
        </p:sp>
        <p:grpSp>
          <p:nvGrpSpPr>
            <p:cNvPr id="15" name="Group 14">
              <a:extLst>
                <a:ext uri="{FF2B5EF4-FFF2-40B4-BE49-F238E27FC236}">
                  <a16:creationId xmlns:a16="http://schemas.microsoft.com/office/drawing/2014/main" id="{1D000F6B-387F-FB2A-DF9A-1034450AD6D7}"/>
                </a:ext>
              </a:extLst>
            </p:cNvPr>
            <p:cNvGrpSpPr/>
            <p:nvPr/>
          </p:nvGrpSpPr>
          <p:grpSpPr>
            <a:xfrm>
              <a:off x="2667000" y="4074780"/>
              <a:ext cx="914400" cy="914400"/>
              <a:chOff x="9871029" y="2707105"/>
              <a:chExt cx="914400" cy="914400"/>
            </a:xfrm>
          </p:grpSpPr>
          <p:sp>
            <p:nvSpPr>
              <p:cNvPr id="16" name="Oval 15">
                <a:extLst>
                  <a:ext uri="{FF2B5EF4-FFF2-40B4-BE49-F238E27FC236}">
                    <a16:creationId xmlns:a16="http://schemas.microsoft.com/office/drawing/2014/main" id="{84CC5077-E447-32EB-D5A9-9E07C914E6D1}"/>
                  </a:ext>
                </a:extLst>
              </p:cNvPr>
              <p:cNvSpPr/>
              <p:nvPr/>
            </p:nvSpPr>
            <p:spPr>
              <a:xfrm>
                <a:off x="9871029" y="2707105"/>
                <a:ext cx="914400" cy="914400"/>
              </a:xfrm>
              <a:prstGeom prst="ellipse">
                <a:avLst/>
              </a:prstGeom>
              <a:solidFill>
                <a:srgbClr val="0D223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7" name="Graphic 23">
                <a:extLst>
                  <a:ext uri="{FF2B5EF4-FFF2-40B4-BE49-F238E27FC236}">
                    <a16:creationId xmlns:a16="http://schemas.microsoft.com/office/drawing/2014/main" id="{4CF79950-D46B-52AD-C79B-5677F115CEA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055981" y="2899525"/>
                <a:ext cx="548640" cy="512064"/>
              </a:xfrm>
              <a:prstGeom prst="rect">
                <a:avLst/>
              </a:prstGeom>
              <a:ln>
                <a:noFill/>
              </a:ln>
            </p:spPr>
          </p:pic>
        </p:grpSp>
      </p:grpSp>
      <p:grpSp>
        <p:nvGrpSpPr>
          <p:cNvPr id="18" name="Group 17">
            <a:extLst>
              <a:ext uri="{FF2B5EF4-FFF2-40B4-BE49-F238E27FC236}">
                <a16:creationId xmlns:a16="http://schemas.microsoft.com/office/drawing/2014/main" id="{E7B95C69-D3DC-1701-F425-7F409F68CAA0}"/>
              </a:ext>
            </a:extLst>
          </p:cNvPr>
          <p:cNvGrpSpPr/>
          <p:nvPr/>
        </p:nvGrpSpPr>
        <p:grpSpPr>
          <a:xfrm>
            <a:off x="3810000" y="5245925"/>
            <a:ext cx="6096008" cy="914400"/>
            <a:chOff x="2651921" y="5181600"/>
            <a:chExt cx="6096008" cy="914400"/>
          </a:xfrm>
        </p:grpSpPr>
        <p:sp>
          <p:nvSpPr>
            <p:cNvPr id="19" name="Freeform: Shape 18">
              <a:extLst>
                <a:ext uri="{FF2B5EF4-FFF2-40B4-BE49-F238E27FC236}">
                  <a16:creationId xmlns:a16="http://schemas.microsoft.com/office/drawing/2014/main" id="{77F5C38F-40D7-BF66-153C-2F033002F3D5}"/>
                </a:ext>
              </a:extLst>
            </p:cNvPr>
            <p:cNvSpPr/>
            <p:nvPr/>
          </p:nvSpPr>
          <p:spPr>
            <a:xfrm>
              <a:off x="3342809" y="5245924"/>
              <a:ext cx="5405120" cy="785753"/>
            </a:xfrm>
            <a:custGeom>
              <a:avLst/>
              <a:gdLst>
                <a:gd name="connsiteX0" fmla="*/ 0 w 5405120"/>
                <a:gd name="connsiteY0" fmla="*/ 0 h 785752"/>
                <a:gd name="connsiteX1" fmla="*/ 5012244 w 5405120"/>
                <a:gd name="connsiteY1" fmla="*/ 0 h 785752"/>
                <a:gd name="connsiteX2" fmla="*/ 5405120 w 5405120"/>
                <a:gd name="connsiteY2" fmla="*/ 392876 h 785752"/>
                <a:gd name="connsiteX3" fmla="*/ 5012244 w 5405120"/>
                <a:gd name="connsiteY3" fmla="*/ 785752 h 785752"/>
                <a:gd name="connsiteX4" fmla="*/ 0 w 5405120"/>
                <a:gd name="connsiteY4" fmla="*/ 785752 h 785752"/>
                <a:gd name="connsiteX5" fmla="*/ 0 w 5405120"/>
                <a:gd name="connsiteY5" fmla="*/ 0 h 78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5120" h="785752">
                  <a:moveTo>
                    <a:pt x="5405120" y="785751"/>
                  </a:moveTo>
                  <a:lnTo>
                    <a:pt x="392876" y="785751"/>
                  </a:lnTo>
                  <a:lnTo>
                    <a:pt x="0" y="392876"/>
                  </a:lnTo>
                  <a:lnTo>
                    <a:pt x="392876" y="1"/>
                  </a:lnTo>
                  <a:lnTo>
                    <a:pt x="5405120" y="1"/>
                  </a:lnTo>
                  <a:lnTo>
                    <a:pt x="5405120" y="785751"/>
                  </a:lnTo>
                  <a:close/>
                </a:path>
              </a:pathLst>
            </a:custGeom>
            <a:solidFill>
              <a:srgbClr val="732E81"/>
            </a:solidFill>
            <a:ln>
              <a:solidFill>
                <a:schemeClr val="bg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542933" tIns="76201" rIns="14224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a:cs typeface="Arial"/>
                </a:rPr>
                <a:t>Grants Applied &amp; Awarded</a:t>
              </a:r>
            </a:p>
          </p:txBody>
        </p:sp>
        <p:grpSp>
          <p:nvGrpSpPr>
            <p:cNvPr id="20" name="Group 19">
              <a:extLst>
                <a:ext uri="{FF2B5EF4-FFF2-40B4-BE49-F238E27FC236}">
                  <a16:creationId xmlns:a16="http://schemas.microsoft.com/office/drawing/2014/main" id="{6BB6FB1F-0119-4D8D-F28E-67B395EA4B93}"/>
                </a:ext>
              </a:extLst>
            </p:cNvPr>
            <p:cNvGrpSpPr/>
            <p:nvPr/>
          </p:nvGrpSpPr>
          <p:grpSpPr>
            <a:xfrm>
              <a:off x="2651921" y="5181600"/>
              <a:ext cx="914400" cy="914400"/>
              <a:chOff x="5575901" y="2743200"/>
              <a:chExt cx="914400" cy="914400"/>
            </a:xfrm>
          </p:grpSpPr>
          <p:sp>
            <p:nvSpPr>
              <p:cNvPr id="21" name="Oval 20">
                <a:extLst>
                  <a:ext uri="{FF2B5EF4-FFF2-40B4-BE49-F238E27FC236}">
                    <a16:creationId xmlns:a16="http://schemas.microsoft.com/office/drawing/2014/main" id="{5C79C027-B460-C578-DF7E-B3EA896CB028}"/>
                  </a:ext>
                </a:extLst>
              </p:cNvPr>
              <p:cNvSpPr/>
              <p:nvPr/>
            </p:nvSpPr>
            <p:spPr>
              <a:xfrm>
                <a:off x="5575901" y="2743200"/>
                <a:ext cx="914400" cy="914400"/>
              </a:xfrm>
              <a:prstGeom prst="ellipse">
                <a:avLst/>
              </a:prstGeom>
              <a:solidFill>
                <a:srgbClr val="732E8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2" name="Graphic 23">
                <a:extLst>
                  <a:ext uri="{FF2B5EF4-FFF2-40B4-BE49-F238E27FC236}">
                    <a16:creationId xmlns:a16="http://schemas.microsoft.com/office/drawing/2014/main" id="{1B017E80-0E32-4C35-C1E9-816E763F905C}"/>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793641" y="2916411"/>
                <a:ext cx="548640" cy="557081"/>
              </a:xfrm>
              <a:prstGeom prst="rect">
                <a:avLst/>
              </a:prstGeom>
              <a:ln>
                <a:noFill/>
              </a:ln>
            </p:spPr>
          </p:pic>
        </p:grpSp>
      </p:grpSp>
      <p:sp>
        <p:nvSpPr>
          <p:cNvPr id="23" name="Date Placeholder 22">
            <a:extLst>
              <a:ext uri="{FF2B5EF4-FFF2-40B4-BE49-F238E27FC236}">
                <a16:creationId xmlns:a16="http://schemas.microsoft.com/office/drawing/2014/main" id="{555A9CFF-4173-7AF2-228D-F0A41B57E0E6}"/>
              </a:ext>
            </a:extLst>
          </p:cNvPr>
          <p:cNvSpPr>
            <a:spLocks noGrp="1"/>
          </p:cNvSpPr>
          <p:nvPr>
            <p:ph type="dt" sz="half" idx="10"/>
          </p:nvPr>
        </p:nvSpPr>
        <p:spPr/>
        <p:txBody>
          <a:bodyPr/>
          <a:lstStyle/>
          <a:p>
            <a:r>
              <a:rPr lang="en-US"/>
              <a:t>October 2022</a:t>
            </a:r>
          </a:p>
        </p:txBody>
      </p:sp>
      <p:sp>
        <p:nvSpPr>
          <p:cNvPr id="24" name="Slide Number Placeholder 23">
            <a:extLst>
              <a:ext uri="{FF2B5EF4-FFF2-40B4-BE49-F238E27FC236}">
                <a16:creationId xmlns:a16="http://schemas.microsoft.com/office/drawing/2014/main" id="{9644D76B-10FB-2B56-C765-391D92563F98}"/>
              </a:ext>
            </a:extLst>
          </p:cNvPr>
          <p:cNvSpPr>
            <a:spLocks noGrp="1"/>
          </p:cNvSpPr>
          <p:nvPr>
            <p:ph type="sldNum" sz="quarter" idx="12"/>
          </p:nvPr>
        </p:nvSpPr>
        <p:spPr/>
        <p:txBody>
          <a:bodyPr/>
          <a:lstStyle/>
          <a:p>
            <a:fld id="{9E78B758-275C-4090-BE22-A14210E4F056}" type="slidenum">
              <a:rPr lang="en-US" smtClean="0"/>
              <a:t>7</a:t>
            </a:fld>
            <a:endParaRPr lang="en-US"/>
          </a:p>
        </p:txBody>
      </p:sp>
      <p:pic>
        <p:nvPicPr>
          <p:cNvPr id="25" name="Picture 24" descr="Logo&#10;&#10;Description automatically generated">
            <a:extLst>
              <a:ext uri="{FF2B5EF4-FFF2-40B4-BE49-F238E27FC236}">
                <a16:creationId xmlns:a16="http://schemas.microsoft.com/office/drawing/2014/main" id="{A90138D5-2CB5-AFFD-CABF-AA445F26F9F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40163" y="5069384"/>
            <a:ext cx="1609382" cy="1609382"/>
          </a:xfrm>
          <a:prstGeom prst="rect">
            <a:avLst/>
          </a:prstGeom>
        </p:spPr>
      </p:pic>
      <p:pic>
        <p:nvPicPr>
          <p:cNvPr id="26" name="Picture 25" descr="A picture containing text, outdoor object&#10;&#10;Description automatically generated">
            <a:extLst>
              <a:ext uri="{FF2B5EF4-FFF2-40B4-BE49-F238E27FC236}">
                <a16:creationId xmlns:a16="http://schemas.microsoft.com/office/drawing/2014/main" id="{548149BA-160E-4B9A-6809-D9B36E79503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7085" y="5394890"/>
            <a:ext cx="1052482" cy="1351482"/>
          </a:xfrm>
          <a:prstGeom prst="rect">
            <a:avLst/>
          </a:prstGeom>
        </p:spPr>
      </p:pic>
    </p:spTree>
    <p:extLst>
      <p:ext uri="{BB962C8B-B14F-4D97-AF65-F5344CB8AC3E}">
        <p14:creationId xmlns:p14="http://schemas.microsoft.com/office/powerpoint/2010/main" val="68280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20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300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400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C6A22-0FDE-A6E3-BBB4-CF754F75F592}"/>
              </a:ext>
            </a:extLst>
          </p:cNvPr>
          <p:cNvSpPr>
            <a:spLocks noGrp="1"/>
          </p:cNvSpPr>
          <p:nvPr>
            <p:ph type="title"/>
          </p:nvPr>
        </p:nvSpPr>
        <p:spPr/>
        <p:txBody>
          <a:bodyPr>
            <a:normAutofit/>
          </a:bodyPr>
          <a:lstStyle/>
          <a:p>
            <a:r>
              <a:rPr lang="en-US" b="1" dirty="0">
                <a:latin typeface="Arial"/>
                <a:cs typeface="Arial"/>
              </a:rPr>
              <a:t>Creating an inconsistent and </a:t>
            </a:r>
            <a:br>
              <a:rPr lang="en-US" b="1" dirty="0">
                <a:latin typeface="Arial"/>
                <a:cs typeface="Arial"/>
              </a:rPr>
            </a:br>
            <a:r>
              <a:rPr lang="en-US" b="1" dirty="0">
                <a:latin typeface="Arial"/>
                <a:cs typeface="Arial"/>
              </a:rPr>
              <a:t>frustrating experience</a:t>
            </a:r>
          </a:p>
        </p:txBody>
      </p:sp>
      <p:sp>
        <p:nvSpPr>
          <p:cNvPr id="3" name="Freeform: Shape 54">
            <a:extLst>
              <a:ext uri="{FF2B5EF4-FFF2-40B4-BE49-F238E27FC236}">
                <a16:creationId xmlns:a16="http://schemas.microsoft.com/office/drawing/2014/main" id="{1317130F-C5A7-0252-48B9-3B77FD8D311C}"/>
              </a:ext>
            </a:extLst>
          </p:cNvPr>
          <p:cNvSpPr/>
          <p:nvPr/>
        </p:nvSpPr>
        <p:spPr bwMode="auto">
          <a:xfrm>
            <a:off x="9293352" y="5996190"/>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en-US" sz="1400" b="1">
                <a:solidFill>
                  <a:srgbClr val="FFFFFF"/>
                </a:solidFill>
                <a:latin typeface="Arial" panose="020B0604020202020204" pitchFamily="34" charset="0"/>
                <a:cs typeface="Arial" panose="020B0604020202020204" pitchFamily="34" charset="0"/>
              </a:rPr>
              <a:t>Individual Member</a:t>
            </a:r>
          </a:p>
        </p:txBody>
      </p:sp>
      <p:grpSp>
        <p:nvGrpSpPr>
          <p:cNvPr id="4" name="Group 3">
            <a:extLst>
              <a:ext uri="{FF2B5EF4-FFF2-40B4-BE49-F238E27FC236}">
                <a16:creationId xmlns:a16="http://schemas.microsoft.com/office/drawing/2014/main" id="{BA4B3DAE-C52C-E312-EA98-B38C1721983D}"/>
              </a:ext>
            </a:extLst>
          </p:cNvPr>
          <p:cNvGrpSpPr/>
          <p:nvPr/>
        </p:nvGrpSpPr>
        <p:grpSpPr>
          <a:xfrm>
            <a:off x="9599676" y="5030477"/>
            <a:ext cx="914400" cy="914400"/>
            <a:chOff x="1128204" y="2743200"/>
            <a:chExt cx="914400" cy="914400"/>
          </a:xfrm>
        </p:grpSpPr>
        <p:sp>
          <p:nvSpPr>
            <p:cNvPr id="5" name="Oval 4">
              <a:extLst>
                <a:ext uri="{FF2B5EF4-FFF2-40B4-BE49-F238E27FC236}">
                  <a16:creationId xmlns:a16="http://schemas.microsoft.com/office/drawing/2014/main" id="{9AD2C6D5-AFD2-2A74-FB01-1047143A2A75}"/>
                </a:ext>
              </a:extLst>
            </p:cNvPr>
            <p:cNvSpPr/>
            <p:nvPr/>
          </p:nvSpPr>
          <p:spPr>
            <a:xfrm>
              <a:off x="1128204" y="2743200"/>
              <a:ext cx="914400" cy="914400"/>
            </a:xfrm>
            <a:prstGeom prst="ellipse">
              <a:avLst/>
            </a:prstGeom>
            <a:solidFill>
              <a:srgbClr val="2E599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6" name="Graphic 23">
              <a:extLst>
                <a:ext uri="{FF2B5EF4-FFF2-40B4-BE49-F238E27FC236}">
                  <a16:creationId xmlns:a16="http://schemas.microsoft.com/office/drawing/2014/main" id="{149E7162-F53E-A8AA-2CE0-7A331CEC276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47159" y="2873140"/>
              <a:ext cx="490118" cy="612648"/>
            </a:xfrm>
            <a:prstGeom prst="rect">
              <a:avLst/>
            </a:prstGeom>
            <a:ln>
              <a:noFill/>
            </a:ln>
          </p:spPr>
        </p:pic>
      </p:grpSp>
      <p:sp>
        <p:nvSpPr>
          <p:cNvPr id="7" name="Freeform: Shape 24">
            <a:extLst>
              <a:ext uri="{FF2B5EF4-FFF2-40B4-BE49-F238E27FC236}">
                <a16:creationId xmlns:a16="http://schemas.microsoft.com/office/drawing/2014/main" id="{A355B5DA-DABC-7D9F-BA2D-25A4AE9EBFA8}"/>
              </a:ext>
            </a:extLst>
          </p:cNvPr>
          <p:cNvSpPr/>
          <p:nvPr/>
        </p:nvSpPr>
        <p:spPr bwMode="auto">
          <a:xfrm>
            <a:off x="5353406" y="5996191"/>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en-US" sz="1400" b="1">
                <a:solidFill>
                  <a:srgbClr val="FFFFFF"/>
                </a:solidFill>
                <a:latin typeface="Arial" panose="020B0604020202020204" pitchFamily="34" charset="0"/>
                <a:cs typeface="Arial" panose="020B0604020202020204" pitchFamily="34" charset="0"/>
              </a:rPr>
              <a:t>Donations Made</a:t>
            </a:r>
          </a:p>
        </p:txBody>
      </p:sp>
      <p:grpSp>
        <p:nvGrpSpPr>
          <p:cNvPr id="8" name="Group 7">
            <a:extLst>
              <a:ext uri="{FF2B5EF4-FFF2-40B4-BE49-F238E27FC236}">
                <a16:creationId xmlns:a16="http://schemas.microsoft.com/office/drawing/2014/main" id="{FC25951E-B07B-950A-1BF8-513E6C8F7D0D}"/>
              </a:ext>
            </a:extLst>
          </p:cNvPr>
          <p:cNvGrpSpPr/>
          <p:nvPr/>
        </p:nvGrpSpPr>
        <p:grpSpPr>
          <a:xfrm>
            <a:off x="5659730" y="5030477"/>
            <a:ext cx="914400" cy="914400"/>
            <a:chOff x="3050381" y="2743200"/>
            <a:chExt cx="914400" cy="914400"/>
          </a:xfrm>
        </p:grpSpPr>
        <p:sp>
          <p:nvSpPr>
            <p:cNvPr id="9" name="Oval 8">
              <a:extLst>
                <a:ext uri="{FF2B5EF4-FFF2-40B4-BE49-F238E27FC236}">
                  <a16:creationId xmlns:a16="http://schemas.microsoft.com/office/drawing/2014/main" id="{1ED4DA8F-5674-1103-43D6-6A634752C330}"/>
                </a:ext>
              </a:extLst>
            </p:cNvPr>
            <p:cNvSpPr/>
            <p:nvPr/>
          </p:nvSpPr>
          <p:spPr>
            <a:xfrm>
              <a:off x="3050381" y="2743200"/>
              <a:ext cx="914400" cy="914400"/>
            </a:xfrm>
            <a:prstGeom prst="ellipse">
              <a:avLst/>
            </a:prstGeom>
            <a:solidFill>
              <a:srgbClr val="F0C3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0" name="Graphic 23">
              <a:extLst>
                <a:ext uri="{FF2B5EF4-FFF2-40B4-BE49-F238E27FC236}">
                  <a16:creationId xmlns:a16="http://schemas.microsoft.com/office/drawing/2014/main" id="{44A7BE46-7603-F403-66D7-E2996F57B0B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243818" y="2926826"/>
              <a:ext cx="512064" cy="474957"/>
            </a:xfrm>
            <a:prstGeom prst="rect">
              <a:avLst/>
            </a:prstGeom>
            <a:ln>
              <a:noFill/>
            </a:ln>
          </p:spPr>
        </p:pic>
      </p:grpSp>
      <p:sp>
        <p:nvSpPr>
          <p:cNvPr id="11" name="Freeform: Shape 14">
            <a:extLst>
              <a:ext uri="{FF2B5EF4-FFF2-40B4-BE49-F238E27FC236}">
                <a16:creationId xmlns:a16="http://schemas.microsoft.com/office/drawing/2014/main" id="{2C7EE0DF-989B-C424-C047-266E01DD211B}"/>
              </a:ext>
            </a:extLst>
          </p:cNvPr>
          <p:cNvSpPr/>
          <p:nvPr/>
        </p:nvSpPr>
        <p:spPr bwMode="auto">
          <a:xfrm>
            <a:off x="7323379" y="4243590"/>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en-US" sz="1400" b="1">
                <a:solidFill>
                  <a:srgbClr val="FFFFFF"/>
                </a:solidFill>
                <a:latin typeface="Arial" panose="020B0604020202020204" pitchFamily="34" charset="0"/>
                <a:cs typeface="Arial" panose="020B0604020202020204" pitchFamily="34" charset="0"/>
              </a:rPr>
              <a:t>Service Planning</a:t>
            </a:r>
          </a:p>
        </p:txBody>
      </p:sp>
      <p:grpSp>
        <p:nvGrpSpPr>
          <p:cNvPr id="12" name="Group 11">
            <a:extLst>
              <a:ext uri="{FF2B5EF4-FFF2-40B4-BE49-F238E27FC236}">
                <a16:creationId xmlns:a16="http://schemas.microsoft.com/office/drawing/2014/main" id="{7C76F062-BBF6-FB99-7984-D271B436B1B2}"/>
              </a:ext>
            </a:extLst>
          </p:cNvPr>
          <p:cNvGrpSpPr/>
          <p:nvPr/>
        </p:nvGrpSpPr>
        <p:grpSpPr>
          <a:xfrm>
            <a:off x="7629703" y="3277877"/>
            <a:ext cx="914400" cy="914400"/>
            <a:chOff x="5575901" y="2743200"/>
            <a:chExt cx="914400" cy="914400"/>
          </a:xfrm>
        </p:grpSpPr>
        <p:sp>
          <p:nvSpPr>
            <p:cNvPr id="13" name="Oval 12">
              <a:extLst>
                <a:ext uri="{FF2B5EF4-FFF2-40B4-BE49-F238E27FC236}">
                  <a16:creationId xmlns:a16="http://schemas.microsoft.com/office/drawing/2014/main" id="{0A4043A7-B92E-D434-491B-40E74C5DF883}"/>
                </a:ext>
              </a:extLst>
            </p:cNvPr>
            <p:cNvSpPr/>
            <p:nvPr/>
          </p:nvSpPr>
          <p:spPr>
            <a:xfrm>
              <a:off x="5575901" y="2743200"/>
              <a:ext cx="914400" cy="914400"/>
            </a:xfrm>
            <a:prstGeom prst="ellipse">
              <a:avLst/>
            </a:prstGeom>
            <a:solidFill>
              <a:srgbClr val="732E8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4" name="Graphic 23">
              <a:extLst>
                <a:ext uri="{FF2B5EF4-FFF2-40B4-BE49-F238E27FC236}">
                  <a16:creationId xmlns:a16="http://schemas.microsoft.com/office/drawing/2014/main" id="{1CEC8ACF-EBC3-41AB-51D0-DF44CA09F2C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803267" y="2876575"/>
              <a:ext cx="450015" cy="594360"/>
            </a:xfrm>
            <a:prstGeom prst="rect">
              <a:avLst/>
            </a:prstGeom>
            <a:ln>
              <a:noFill/>
            </a:ln>
          </p:spPr>
        </p:pic>
      </p:grpSp>
      <p:sp>
        <p:nvSpPr>
          <p:cNvPr id="15" name="Freeform: Shape 14">
            <a:extLst>
              <a:ext uri="{FF2B5EF4-FFF2-40B4-BE49-F238E27FC236}">
                <a16:creationId xmlns:a16="http://schemas.microsoft.com/office/drawing/2014/main" id="{35463F58-D1C8-A122-7666-07C9142E7730}"/>
              </a:ext>
            </a:extLst>
          </p:cNvPr>
          <p:cNvSpPr/>
          <p:nvPr/>
        </p:nvSpPr>
        <p:spPr bwMode="auto">
          <a:xfrm>
            <a:off x="7323379" y="5982274"/>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en-US" sz="1400" b="1">
                <a:solidFill>
                  <a:srgbClr val="FFFFFF"/>
                </a:solidFill>
                <a:latin typeface="Arial" panose="020B0604020202020204" pitchFamily="34" charset="0"/>
                <a:cs typeface="Arial" panose="020B0604020202020204" pitchFamily="34" charset="0"/>
              </a:rPr>
              <a:t>Member </a:t>
            </a:r>
            <a:br>
              <a:rPr lang="en-US" sz="1400" b="1">
                <a:solidFill>
                  <a:srgbClr val="FFFFFF"/>
                </a:solidFill>
                <a:latin typeface="Arial" panose="020B0604020202020204" pitchFamily="34" charset="0"/>
                <a:cs typeface="Arial" panose="020B0604020202020204" pitchFamily="34" charset="0"/>
              </a:rPr>
            </a:br>
            <a:r>
              <a:rPr lang="en-US" sz="1400" b="1">
                <a:solidFill>
                  <a:srgbClr val="FFFFFF"/>
                </a:solidFill>
                <a:latin typeface="Arial" panose="020B0604020202020204" pitchFamily="34" charset="0"/>
                <a:cs typeface="Arial" panose="020B0604020202020204" pitchFamily="34" charset="0"/>
              </a:rPr>
              <a:t>Services</a:t>
            </a:r>
          </a:p>
        </p:txBody>
      </p:sp>
      <p:grpSp>
        <p:nvGrpSpPr>
          <p:cNvPr id="16" name="Group 15">
            <a:extLst>
              <a:ext uri="{FF2B5EF4-FFF2-40B4-BE49-F238E27FC236}">
                <a16:creationId xmlns:a16="http://schemas.microsoft.com/office/drawing/2014/main" id="{E37BB2DB-4647-DEE2-151C-C5C8B0B3DBB8}"/>
              </a:ext>
            </a:extLst>
          </p:cNvPr>
          <p:cNvGrpSpPr/>
          <p:nvPr/>
        </p:nvGrpSpPr>
        <p:grpSpPr>
          <a:xfrm>
            <a:off x="7629703" y="5030477"/>
            <a:ext cx="914400" cy="914400"/>
            <a:chOff x="7754852" y="2707105"/>
            <a:chExt cx="914400" cy="914400"/>
          </a:xfrm>
        </p:grpSpPr>
        <p:sp>
          <p:nvSpPr>
            <p:cNvPr id="17" name="Oval 16">
              <a:extLst>
                <a:ext uri="{FF2B5EF4-FFF2-40B4-BE49-F238E27FC236}">
                  <a16:creationId xmlns:a16="http://schemas.microsoft.com/office/drawing/2014/main" id="{B9567AC9-6CA6-DD9B-A193-CBFB8B26C84F}"/>
                </a:ext>
              </a:extLst>
            </p:cNvPr>
            <p:cNvSpPr/>
            <p:nvPr/>
          </p:nvSpPr>
          <p:spPr>
            <a:xfrm>
              <a:off x="7754852" y="2707105"/>
              <a:ext cx="914400" cy="914400"/>
            </a:xfrm>
            <a:prstGeom prst="ellipse">
              <a:avLst/>
            </a:prstGeom>
            <a:solidFill>
              <a:schemeClr val="accent6">
                <a:lumMod val="65000"/>
                <a:lumOff val="35000"/>
              </a:schemeClr>
            </a:solidFill>
            <a:ln>
              <a:solidFill>
                <a:schemeClr val="bg1"/>
              </a:solid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pic>
          <p:nvPicPr>
            <p:cNvPr id="18" name="Graphic 23">
              <a:extLst>
                <a:ext uri="{FF2B5EF4-FFF2-40B4-BE49-F238E27FC236}">
                  <a16:creationId xmlns:a16="http://schemas.microsoft.com/office/drawing/2014/main" id="{62B0B34D-FAE1-D8AD-3964-5DCF079170A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948672" y="2895600"/>
              <a:ext cx="512064" cy="426720"/>
            </a:xfrm>
            <a:prstGeom prst="rect">
              <a:avLst/>
            </a:prstGeom>
            <a:ln>
              <a:noFill/>
            </a:ln>
          </p:spPr>
        </p:pic>
      </p:grpSp>
      <p:sp>
        <p:nvSpPr>
          <p:cNvPr id="19" name="Freeform: Shape 9">
            <a:extLst>
              <a:ext uri="{FF2B5EF4-FFF2-40B4-BE49-F238E27FC236}">
                <a16:creationId xmlns:a16="http://schemas.microsoft.com/office/drawing/2014/main" id="{CBB5AE9F-98CE-CA4F-FA7F-89D1225C4932}"/>
              </a:ext>
            </a:extLst>
          </p:cNvPr>
          <p:cNvSpPr/>
          <p:nvPr/>
        </p:nvSpPr>
        <p:spPr bwMode="auto">
          <a:xfrm>
            <a:off x="1413460" y="5996191"/>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ts val="0"/>
              </a:spcAft>
              <a:defRPr/>
            </a:pPr>
            <a:r>
              <a:rPr lang="en-US" sz="1400" b="1">
                <a:solidFill>
                  <a:srgbClr val="FFFFFF"/>
                </a:solidFill>
                <a:latin typeface="Arial" panose="020B0604020202020204" pitchFamily="34" charset="0"/>
                <a:cs typeface="Arial" panose="020B0604020202020204" pitchFamily="34" charset="0"/>
              </a:rPr>
              <a:t>Club Management</a:t>
            </a:r>
          </a:p>
        </p:txBody>
      </p:sp>
      <p:grpSp>
        <p:nvGrpSpPr>
          <p:cNvPr id="20" name="Group 19">
            <a:extLst>
              <a:ext uri="{FF2B5EF4-FFF2-40B4-BE49-F238E27FC236}">
                <a16:creationId xmlns:a16="http://schemas.microsoft.com/office/drawing/2014/main" id="{9176A7E6-3A72-7793-EB06-3A28E2A4F99E}"/>
              </a:ext>
            </a:extLst>
          </p:cNvPr>
          <p:cNvGrpSpPr/>
          <p:nvPr/>
        </p:nvGrpSpPr>
        <p:grpSpPr>
          <a:xfrm>
            <a:off x="1719784" y="5030477"/>
            <a:ext cx="914400" cy="914400"/>
            <a:chOff x="9871029" y="2707105"/>
            <a:chExt cx="914400" cy="914400"/>
          </a:xfrm>
        </p:grpSpPr>
        <p:sp>
          <p:nvSpPr>
            <p:cNvPr id="21" name="Oval 20">
              <a:extLst>
                <a:ext uri="{FF2B5EF4-FFF2-40B4-BE49-F238E27FC236}">
                  <a16:creationId xmlns:a16="http://schemas.microsoft.com/office/drawing/2014/main" id="{F23C9B9E-A895-A383-DC11-20C8298DE7FE}"/>
                </a:ext>
              </a:extLst>
            </p:cNvPr>
            <p:cNvSpPr/>
            <p:nvPr/>
          </p:nvSpPr>
          <p:spPr>
            <a:xfrm>
              <a:off x="9871029" y="2707105"/>
              <a:ext cx="914400" cy="914400"/>
            </a:xfrm>
            <a:prstGeom prst="ellipse">
              <a:avLst/>
            </a:prstGeom>
            <a:solidFill>
              <a:srgbClr val="0D22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2" name="Graphic 23">
              <a:extLst>
                <a:ext uri="{FF2B5EF4-FFF2-40B4-BE49-F238E27FC236}">
                  <a16:creationId xmlns:a16="http://schemas.microsoft.com/office/drawing/2014/main" id="{C5A1EFA3-50F1-F7F5-A6BE-A6EC93588F77}"/>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072197" y="2947651"/>
              <a:ext cx="512064" cy="382427"/>
            </a:xfrm>
            <a:prstGeom prst="rect">
              <a:avLst/>
            </a:prstGeom>
            <a:ln>
              <a:noFill/>
            </a:ln>
          </p:spPr>
        </p:pic>
      </p:grpSp>
      <p:sp>
        <p:nvSpPr>
          <p:cNvPr id="23" name="Freeform: Shape 9">
            <a:extLst>
              <a:ext uri="{FF2B5EF4-FFF2-40B4-BE49-F238E27FC236}">
                <a16:creationId xmlns:a16="http://schemas.microsoft.com/office/drawing/2014/main" id="{F562B7CF-3AE1-07EB-9639-FFDBD171E1C9}"/>
              </a:ext>
            </a:extLst>
          </p:cNvPr>
          <p:cNvSpPr/>
          <p:nvPr/>
        </p:nvSpPr>
        <p:spPr bwMode="auto">
          <a:xfrm>
            <a:off x="5353406" y="4258056"/>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ts val="0"/>
              </a:spcAft>
              <a:defRPr/>
            </a:pPr>
            <a:r>
              <a:rPr lang="en-US" sz="1400" b="1">
                <a:solidFill>
                  <a:srgbClr val="FFFFFF"/>
                </a:solidFill>
                <a:latin typeface="Arial" panose="020B0604020202020204" pitchFamily="34" charset="0"/>
                <a:cs typeface="Arial" panose="020B0604020202020204" pitchFamily="34" charset="0"/>
              </a:rPr>
              <a:t>Individual Recognitions </a:t>
            </a:r>
          </a:p>
        </p:txBody>
      </p:sp>
      <p:grpSp>
        <p:nvGrpSpPr>
          <p:cNvPr id="24" name="Group 23">
            <a:extLst>
              <a:ext uri="{FF2B5EF4-FFF2-40B4-BE49-F238E27FC236}">
                <a16:creationId xmlns:a16="http://schemas.microsoft.com/office/drawing/2014/main" id="{1995356C-1D4B-C06D-A840-349A5F3324C2}"/>
              </a:ext>
            </a:extLst>
          </p:cNvPr>
          <p:cNvGrpSpPr/>
          <p:nvPr/>
        </p:nvGrpSpPr>
        <p:grpSpPr>
          <a:xfrm>
            <a:off x="5659730" y="3277877"/>
            <a:ext cx="914400" cy="914400"/>
            <a:chOff x="9871029" y="2707105"/>
            <a:chExt cx="914400" cy="914400"/>
          </a:xfrm>
        </p:grpSpPr>
        <p:sp>
          <p:nvSpPr>
            <p:cNvPr id="25" name="Oval 24">
              <a:extLst>
                <a:ext uri="{FF2B5EF4-FFF2-40B4-BE49-F238E27FC236}">
                  <a16:creationId xmlns:a16="http://schemas.microsoft.com/office/drawing/2014/main" id="{25FAB53B-6D28-7D41-3736-A9ADCCF60A53}"/>
                </a:ext>
              </a:extLst>
            </p:cNvPr>
            <p:cNvSpPr/>
            <p:nvPr/>
          </p:nvSpPr>
          <p:spPr>
            <a:xfrm>
              <a:off x="9871029" y="2707105"/>
              <a:ext cx="914400" cy="914400"/>
            </a:xfrm>
            <a:prstGeom prst="ellipse">
              <a:avLst/>
            </a:prstGeom>
            <a:solidFill>
              <a:srgbClr val="0D22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6" name="Graphic 23">
              <a:extLst>
                <a:ext uri="{FF2B5EF4-FFF2-40B4-BE49-F238E27FC236}">
                  <a16:creationId xmlns:a16="http://schemas.microsoft.com/office/drawing/2014/main" id="{4B1817B9-3637-E033-3AAD-D0CAC506AA15}"/>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0055981" y="2899525"/>
              <a:ext cx="548640" cy="512064"/>
            </a:xfrm>
            <a:prstGeom prst="rect">
              <a:avLst/>
            </a:prstGeom>
            <a:ln>
              <a:noFill/>
            </a:ln>
          </p:spPr>
        </p:pic>
      </p:grpSp>
      <p:sp>
        <p:nvSpPr>
          <p:cNvPr id="27" name="Freeform: Shape 26">
            <a:extLst>
              <a:ext uri="{FF2B5EF4-FFF2-40B4-BE49-F238E27FC236}">
                <a16:creationId xmlns:a16="http://schemas.microsoft.com/office/drawing/2014/main" id="{C418EB9F-022D-A786-E574-055004B45E4B}"/>
              </a:ext>
            </a:extLst>
          </p:cNvPr>
          <p:cNvSpPr/>
          <p:nvPr/>
        </p:nvSpPr>
        <p:spPr bwMode="auto">
          <a:xfrm>
            <a:off x="3383433" y="4244139"/>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en-US" sz="1400" b="1">
                <a:solidFill>
                  <a:srgbClr val="FFFFFF"/>
                </a:solidFill>
                <a:latin typeface="Arial" panose="020B0604020202020204" pitchFamily="34" charset="0"/>
                <a:cs typeface="Arial" panose="020B0604020202020204" pitchFamily="34" charset="0"/>
              </a:rPr>
              <a:t>Reporting</a:t>
            </a:r>
          </a:p>
        </p:txBody>
      </p:sp>
      <p:grpSp>
        <p:nvGrpSpPr>
          <p:cNvPr id="28" name="Group 27">
            <a:extLst>
              <a:ext uri="{FF2B5EF4-FFF2-40B4-BE49-F238E27FC236}">
                <a16:creationId xmlns:a16="http://schemas.microsoft.com/office/drawing/2014/main" id="{2ED3AAFD-00A3-B55B-7D6A-C1F3D9FC5323}"/>
              </a:ext>
            </a:extLst>
          </p:cNvPr>
          <p:cNvGrpSpPr/>
          <p:nvPr/>
        </p:nvGrpSpPr>
        <p:grpSpPr>
          <a:xfrm>
            <a:off x="3689757" y="3277877"/>
            <a:ext cx="914400" cy="914400"/>
            <a:chOff x="7754852" y="2707105"/>
            <a:chExt cx="914400" cy="914400"/>
          </a:xfrm>
        </p:grpSpPr>
        <p:sp>
          <p:nvSpPr>
            <p:cNvPr id="29" name="Oval 28">
              <a:extLst>
                <a:ext uri="{FF2B5EF4-FFF2-40B4-BE49-F238E27FC236}">
                  <a16:creationId xmlns:a16="http://schemas.microsoft.com/office/drawing/2014/main" id="{46AC565B-BE2E-C0C9-DAA0-6CF10BB4DFC4}"/>
                </a:ext>
              </a:extLst>
            </p:cNvPr>
            <p:cNvSpPr/>
            <p:nvPr/>
          </p:nvSpPr>
          <p:spPr>
            <a:xfrm>
              <a:off x="7754852" y="2707105"/>
              <a:ext cx="914400" cy="914400"/>
            </a:xfrm>
            <a:prstGeom prst="ellipse">
              <a:avLst/>
            </a:prstGeom>
            <a:solidFill>
              <a:schemeClr val="accent6">
                <a:lumMod val="65000"/>
                <a:lumOff val="35000"/>
              </a:schemeClr>
            </a:solidFill>
            <a:ln>
              <a:solidFill>
                <a:schemeClr val="bg1"/>
              </a:solid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pic>
          <p:nvPicPr>
            <p:cNvPr id="30" name="Graphic 23">
              <a:extLst>
                <a:ext uri="{FF2B5EF4-FFF2-40B4-BE49-F238E27FC236}">
                  <a16:creationId xmlns:a16="http://schemas.microsoft.com/office/drawing/2014/main" id="{6D596854-29BB-5FE4-0726-C63E1EC8BF71}"/>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7890895" y="2944158"/>
              <a:ext cx="640080" cy="412005"/>
            </a:xfrm>
            <a:prstGeom prst="rect">
              <a:avLst/>
            </a:prstGeom>
            <a:ln>
              <a:noFill/>
            </a:ln>
          </p:spPr>
        </p:pic>
      </p:grpSp>
      <p:sp>
        <p:nvSpPr>
          <p:cNvPr id="31" name="Freeform: Shape 14">
            <a:extLst>
              <a:ext uri="{FF2B5EF4-FFF2-40B4-BE49-F238E27FC236}">
                <a16:creationId xmlns:a16="http://schemas.microsoft.com/office/drawing/2014/main" id="{89C27AF4-01BC-6BB8-2BFD-0A43BA153428}"/>
              </a:ext>
            </a:extLst>
          </p:cNvPr>
          <p:cNvSpPr/>
          <p:nvPr/>
        </p:nvSpPr>
        <p:spPr bwMode="auto">
          <a:xfrm>
            <a:off x="3383433" y="6010656"/>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en-US" sz="1400" b="1">
                <a:solidFill>
                  <a:srgbClr val="FFFFFF"/>
                </a:solidFill>
                <a:latin typeface="Arial" panose="020B0604020202020204" pitchFamily="34" charset="0"/>
                <a:cs typeface="Arial" panose="020B0604020202020204" pitchFamily="34" charset="0"/>
              </a:rPr>
              <a:t>Grants Applied &amp; Awarded</a:t>
            </a:r>
          </a:p>
        </p:txBody>
      </p:sp>
      <p:grpSp>
        <p:nvGrpSpPr>
          <p:cNvPr id="34" name="Group 33">
            <a:extLst>
              <a:ext uri="{FF2B5EF4-FFF2-40B4-BE49-F238E27FC236}">
                <a16:creationId xmlns:a16="http://schemas.microsoft.com/office/drawing/2014/main" id="{81D60053-03CB-B3BA-E881-5A893DEC6612}"/>
              </a:ext>
            </a:extLst>
          </p:cNvPr>
          <p:cNvGrpSpPr/>
          <p:nvPr/>
        </p:nvGrpSpPr>
        <p:grpSpPr>
          <a:xfrm>
            <a:off x="3740764" y="5030477"/>
            <a:ext cx="914400" cy="914400"/>
            <a:chOff x="5575901" y="2743200"/>
            <a:chExt cx="914400" cy="914400"/>
          </a:xfrm>
        </p:grpSpPr>
        <p:sp>
          <p:nvSpPr>
            <p:cNvPr id="35" name="Oval 34">
              <a:extLst>
                <a:ext uri="{FF2B5EF4-FFF2-40B4-BE49-F238E27FC236}">
                  <a16:creationId xmlns:a16="http://schemas.microsoft.com/office/drawing/2014/main" id="{5F0A92D7-B8AE-7E2E-D20A-D11070FF2E89}"/>
                </a:ext>
              </a:extLst>
            </p:cNvPr>
            <p:cNvSpPr/>
            <p:nvPr/>
          </p:nvSpPr>
          <p:spPr>
            <a:xfrm>
              <a:off x="5575901" y="2743200"/>
              <a:ext cx="914400" cy="914400"/>
            </a:xfrm>
            <a:prstGeom prst="ellipse">
              <a:avLst/>
            </a:prstGeom>
            <a:solidFill>
              <a:srgbClr val="732E8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36" name="Graphic 23">
              <a:extLst>
                <a:ext uri="{FF2B5EF4-FFF2-40B4-BE49-F238E27FC236}">
                  <a16:creationId xmlns:a16="http://schemas.microsoft.com/office/drawing/2014/main" id="{7CEF94AA-2EDE-3E0A-F4F9-D812C639DDAE}"/>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5793641" y="2916411"/>
              <a:ext cx="548640" cy="557081"/>
            </a:xfrm>
            <a:prstGeom prst="rect">
              <a:avLst/>
            </a:prstGeom>
            <a:ln>
              <a:noFill/>
            </a:ln>
          </p:spPr>
        </p:pic>
      </p:grpSp>
      <p:sp>
        <p:nvSpPr>
          <p:cNvPr id="37" name="Freeform: Shape 24">
            <a:extLst>
              <a:ext uri="{FF2B5EF4-FFF2-40B4-BE49-F238E27FC236}">
                <a16:creationId xmlns:a16="http://schemas.microsoft.com/office/drawing/2014/main" id="{881D6C84-AB82-C56A-034A-BE5413255164}"/>
              </a:ext>
            </a:extLst>
          </p:cNvPr>
          <p:cNvSpPr/>
          <p:nvPr/>
        </p:nvSpPr>
        <p:spPr bwMode="auto">
          <a:xfrm>
            <a:off x="9293352" y="4239278"/>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en-US" sz="1400" b="1">
                <a:solidFill>
                  <a:srgbClr val="FFFFFF"/>
                </a:solidFill>
                <a:latin typeface="Arial" panose="020B0604020202020204" pitchFamily="34" charset="0"/>
                <a:cs typeface="Arial" panose="020B0604020202020204" pitchFamily="34" charset="0"/>
              </a:rPr>
              <a:t>Learning &amp; History</a:t>
            </a:r>
          </a:p>
        </p:txBody>
      </p:sp>
      <p:grpSp>
        <p:nvGrpSpPr>
          <p:cNvPr id="38" name="Group 37">
            <a:extLst>
              <a:ext uri="{FF2B5EF4-FFF2-40B4-BE49-F238E27FC236}">
                <a16:creationId xmlns:a16="http://schemas.microsoft.com/office/drawing/2014/main" id="{DDB7B63B-3F34-3FCF-BA41-7A222EA6CD22}"/>
              </a:ext>
            </a:extLst>
          </p:cNvPr>
          <p:cNvGrpSpPr/>
          <p:nvPr/>
        </p:nvGrpSpPr>
        <p:grpSpPr>
          <a:xfrm>
            <a:off x="9599676" y="3259099"/>
            <a:ext cx="914400" cy="914400"/>
            <a:chOff x="3050381" y="2743200"/>
            <a:chExt cx="914400" cy="914400"/>
          </a:xfrm>
        </p:grpSpPr>
        <p:sp>
          <p:nvSpPr>
            <p:cNvPr id="39" name="Oval 38">
              <a:extLst>
                <a:ext uri="{FF2B5EF4-FFF2-40B4-BE49-F238E27FC236}">
                  <a16:creationId xmlns:a16="http://schemas.microsoft.com/office/drawing/2014/main" id="{8BA3582D-C193-F577-F1F8-FD1EDE0118ED}"/>
                </a:ext>
              </a:extLst>
            </p:cNvPr>
            <p:cNvSpPr/>
            <p:nvPr/>
          </p:nvSpPr>
          <p:spPr>
            <a:xfrm>
              <a:off x="3050381" y="2743200"/>
              <a:ext cx="914400" cy="914400"/>
            </a:xfrm>
            <a:prstGeom prst="ellipse">
              <a:avLst/>
            </a:prstGeom>
            <a:solidFill>
              <a:srgbClr val="F0C3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40" name="Graphic 23">
              <a:extLst>
                <a:ext uri="{FF2B5EF4-FFF2-40B4-BE49-F238E27FC236}">
                  <a16:creationId xmlns:a16="http://schemas.microsoft.com/office/drawing/2014/main" id="{BB4B0819-8B80-B111-B57F-0C3DBE60A73A}"/>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3186068" y="2929883"/>
              <a:ext cx="640080" cy="513867"/>
            </a:xfrm>
            <a:prstGeom prst="rect">
              <a:avLst/>
            </a:prstGeom>
            <a:ln>
              <a:noFill/>
            </a:ln>
          </p:spPr>
        </p:pic>
      </p:grpSp>
      <p:sp>
        <p:nvSpPr>
          <p:cNvPr id="41" name="Freeform: Shape 54">
            <a:extLst>
              <a:ext uri="{FF2B5EF4-FFF2-40B4-BE49-F238E27FC236}">
                <a16:creationId xmlns:a16="http://schemas.microsoft.com/office/drawing/2014/main" id="{99021294-3759-FDB8-09C1-154C2D433A9B}"/>
              </a:ext>
            </a:extLst>
          </p:cNvPr>
          <p:cNvSpPr/>
          <p:nvPr/>
        </p:nvSpPr>
        <p:spPr bwMode="auto">
          <a:xfrm>
            <a:off x="1413460" y="4258055"/>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en-US" sz="1400" b="1">
                <a:solidFill>
                  <a:srgbClr val="FFFFFF"/>
                </a:solidFill>
                <a:latin typeface="Arial" panose="020B0604020202020204" pitchFamily="34" charset="0"/>
                <a:cs typeface="Arial" panose="020B0604020202020204" pitchFamily="34" charset="0"/>
              </a:rPr>
              <a:t>Club Recognitions</a:t>
            </a:r>
          </a:p>
        </p:txBody>
      </p:sp>
      <p:grpSp>
        <p:nvGrpSpPr>
          <p:cNvPr id="42" name="Group 41">
            <a:extLst>
              <a:ext uri="{FF2B5EF4-FFF2-40B4-BE49-F238E27FC236}">
                <a16:creationId xmlns:a16="http://schemas.microsoft.com/office/drawing/2014/main" id="{2A6315C6-4C5D-793A-AAF1-0062E830A41C}"/>
              </a:ext>
            </a:extLst>
          </p:cNvPr>
          <p:cNvGrpSpPr/>
          <p:nvPr/>
        </p:nvGrpSpPr>
        <p:grpSpPr>
          <a:xfrm>
            <a:off x="1719784" y="3277877"/>
            <a:ext cx="914400" cy="914400"/>
            <a:chOff x="1128204" y="2743200"/>
            <a:chExt cx="914400" cy="914400"/>
          </a:xfrm>
        </p:grpSpPr>
        <p:sp>
          <p:nvSpPr>
            <p:cNvPr id="43" name="Oval 42">
              <a:extLst>
                <a:ext uri="{FF2B5EF4-FFF2-40B4-BE49-F238E27FC236}">
                  <a16:creationId xmlns:a16="http://schemas.microsoft.com/office/drawing/2014/main" id="{3DA19295-A134-58A8-EA9D-510D092A1838}"/>
                </a:ext>
              </a:extLst>
            </p:cNvPr>
            <p:cNvSpPr/>
            <p:nvPr/>
          </p:nvSpPr>
          <p:spPr>
            <a:xfrm>
              <a:off x="1128204" y="2743200"/>
              <a:ext cx="914400" cy="914400"/>
            </a:xfrm>
            <a:prstGeom prst="ellipse">
              <a:avLst/>
            </a:prstGeom>
            <a:solidFill>
              <a:srgbClr val="2E599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44" name="Graphic 23">
              <a:extLst>
                <a:ext uri="{FF2B5EF4-FFF2-40B4-BE49-F238E27FC236}">
                  <a16:creationId xmlns:a16="http://schemas.microsoft.com/office/drawing/2014/main" id="{7E9469FC-CF28-2782-729D-7B5CC06DA3EC}"/>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1347159" y="2898760"/>
              <a:ext cx="490118" cy="561407"/>
            </a:xfrm>
            <a:prstGeom prst="rect">
              <a:avLst/>
            </a:prstGeom>
            <a:ln>
              <a:noFill/>
            </a:ln>
          </p:spPr>
        </p:pic>
      </p:grpSp>
      <p:sp>
        <p:nvSpPr>
          <p:cNvPr id="45" name="Freeform: Shape 14">
            <a:extLst>
              <a:ext uri="{FF2B5EF4-FFF2-40B4-BE49-F238E27FC236}">
                <a16:creationId xmlns:a16="http://schemas.microsoft.com/office/drawing/2014/main" id="{BF07D4A7-EBC5-679D-C965-2E2F178796FB}"/>
              </a:ext>
            </a:extLst>
          </p:cNvPr>
          <p:cNvSpPr/>
          <p:nvPr/>
        </p:nvSpPr>
        <p:spPr bwMode="auto">
          <a:xfrm>
            <a:off x="1413460" y="2493369"/>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en-US" sz="1400" b="1" dirty="0">
                <a:solidFill>
                  <a:srgbClr val="FFFFFF"/>
                </a:solidFill>
                <a:latin typeface="Arial" panose="020B0604020202020204" pitchFamily="34" charset="0"/>
                <a:cs typeface="Arial" panose="020B0604020202020204" pitchFamily="34" charset="0"/>
              </a:rPr>
              <a:t>Supplies &amp; Shop</a:t>
            </a:r>
          </a:p>
        </p:txBody>
      </p:sp>
      <p:grpSp>
        <p:nvGrpSpPr>
          <p:cNvPr id="46" name="Group 45">
            <a:extLst>
              <a:ext uri="{FF2B5EF4-FFF2-40B4-BE49-F238E27FC236}">
                <a16:creationId xmlns:a16="http://schemas.microsoft.com/office/drawing/2014/main" id="{A4539639-605E-4608-A1E8-750E079F312A}"/>
              </a:ext>
            </a:extLst>
          </p:cNvPr>
          <p:cNvGrpSpPr/>
          <p:nvPr/>
        </p:nvGrpSpPr>
        <p:grpSpPr>
          <a:xfrm>
            <a:off x="1752600" y="1488456"/>
            <a:ext cx="914400" cy="914400"/>
            <a:chOff x="1752600" y="1488456"/>
            <a:chExt cx="914400" cy="914400"/>
          </a:xfrm>
        </p:grpSpPr>
        <p:pic>
          <p:nvPicPr>
            <p:cNvPr id="47" name="Picture 46">
              <a:extLst>
                <a:ext uri="{FF2B5EF4-FFF2-40B4-BE49-F238E27FC236}">
                  <a16:creationId xmlns:a16="http://schemas.microsoft.com/office/drawing/2014/main" id="{B72369DB-3838-9F3E-2C85-E79DA5A60CB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936621" y="1488456"/>
              <a:ext cx="480727" cy="600909"/>
            </a:xfrm>
            <a:prstGeom prst="rect">
              <a:avLst/>
            </a:prstGeom>
          </p:spPr>
        </p:pic>
        <p:sp>
          <p:nvSpPr>
            <p:cNvPr id="48" name="Oval 47">
              <a:extLst>
                <a:ext uri="{FF2B5EF4-FFF2-40B4-BE49-F238E27FC236}">
                  <a16:creationId xmlns:a16="http://schemas.microsoft.com/office/drawing/2014/main" id="{A39F7C8D-2783-BBF8-CB83-0624DD549F7F}"/>
                </a:ext>
              </a:extLst>
            </p:cNvPr>
            <p:cNvSpPr/>
            <p:nvPr/>
          </p:nvSpPr>
          <p:spPr>
            <a:xfrm>
              <a:off x="1752600" y="1488456"/>
              <a:ext cx="914400" cy="914400"/>
            </a:xfrm>
            <a:prstGeom prst="ellipse">
              <a:avLst/>
            </a:prstGeom>
            <a:solidFill>
              <a:srgbClr val="732E8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49" name="Graphic 23">
              <a:extLst>
                <a:ext uri="{FF2B5EF4-FFF2-40B4-BE49-F238E27FC236}">
                  <a16:creationId xmlns:a16="http://schemas.microsoft.com/office/drawing/2014/main" id="{6935CBEC-89DC-D266-B9FD-C9B07C46E76C}"/>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1937524" y="1665887"/>
              <a:ext cx="548640" cy="548640"/>
            </a:xfrm>
            <a:prstGeom prst="rect">
              <a:avLst/>
            </a:prstGeom>
            <a:ln>
              <a:noFill/>
            </a:ln>
          </p:spPr>
        </p:pic>
      </p:grpSp>
      <p:sp>
        <p:nvSpPr>
          <p:cNvPr id="50" name="Freeform: Shape 24">
            <a:extLst>
              <a:ext uri="{FF2B5EF4-FFF2-40B4-BE49-F238E27FC236}">
                <a16:creationId xmlns:a16="http://schemas.microsoft.com/office/drawing/2014/main" id="{27856F97-1407-98A0-FF82-EEF50B45C24C}"/>
              </a:ext>
            </a:extLst>
          </p:cNvPr>
          <p:cNvSpPr/>
          <p:nvPr/>
        </p:nvSpPr>
        <p:spPr bwMode="auto">
          <a:xfrm>
            <a:off x="3383433" y="2505456"/>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en-US" sz="1400" b="1">
                <a:solidFill>
                  <a:srgbClr val="FFFFFF"/>
                </a:solidFill>
                <a:latin typeface="Arial" panose="020B0604020202020204" pitchFamily="34" charset="0"/>
                <a:cs typeface="Arial" panose="020B0604020202020204" pitchFamily="34" charset="0"/>
              </a:rPr>
              <a:t>Payments &amp; History</a:t>
            </a:r>
          </a:p>
        </p:txBody>
      </p:sp>
      <p:grpSp>
        <p:nvGrpSpPr>
          <p:cNvPr id="51" name="Group 50">
            <a:extLst>
              <a:ext uri="{FF2B5EF4-FFF2-40B4-BE49-F238E27FC236}">
                <a16:creationId xmlns:a16="http://schemas.microsoft.com/office/drawing/2014/main" id="{0A33C993-8832-46F3-5CAC-6299B26A708B}"/>
              </a:ext>
            </a:extLst>
          </p:cNvPr>
          <p:cNvGrpSpPr/>
          <p:nvPr/>
        </p:nvGrpSpPr>
        <p:grpSpPr>
          <a:xfrm>
            <a:off x="3689757" y="1488456"/>
            <a:ext cx="914400" cy="914400"/>
            <a:chOff x="3689757" y="1488456"/>
            <a:chExt cx="914400" cy="914400"/>
          </a:xfrm>
        </p:grpSpPr>
        <p:sp>
          <p:nvSpPr>
            <p:cNvPr id="52" name="Oval 51">
              <a:extLst>
                <a:ext uri="{FF2B5EF4-FFF2-40B4-BE49-F238E27FC236}">
                  <a16:creationId xmlns:a16="http://schemas.microsoft.com/office/drawing/2014/main" id="{44418002-50F0-4C4B-7592-BEDF3FB8EEF6}"/>
                </a:ext>
              </a:extLst>
            </p:cNvPr>
            <p:cNvSpPr/>
            <p:nvPr/>
          </p:nvSpPr>
          <p:spPr>
            <a:xfrm>
              <a:off x="3689757" y="1488456"/>
              <a:ext cx="914400" cy="914400"/>
            </a:xfrm>
            <a:prstGeom prst="ellipse">
              <a:avLst/>
            </a:prstGeom>
            <a:solidFill>
              <a:srgbClr val="F0C3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53" name="Graphic 23">
              <a:extLst>
                <a:ext uri="{FF2B5EF4-FFF2-40B4-BE49-F238E27FC236}">
                  <a16:creationId xmlns:a16="http://schemas.microsoft.com/office/drawing/2014/main" id="{9FDF38CD-3898-FE3A-9AC8-E24211BD659D}"/>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3821174" y="1607763"/>
              <a:ext cx="640080" cy="640080"/>
            </a:xfrm>
            <a:prstGeom prst="rect">
              <a:avLst/>
            </a:prstGeom>
            <a:ln>
              <a:noFill/>
            </a:ln>
          </p:spPr>
        </p:pic>
      </p:grpSp>
      <p:sp>
        <p:nvSpPr>
          <p:cNvPr id="54" name="Freeform: Shape 54">
            <a:extLst>
              <a:ext uri="{FF2B5EF4-FFF2-40B4-BE49-F238E27FC236}">
                <a16:creationId xmlns:a16="http://schemas.microsoft.com/office/drawing/2014/main" id="{DAF5F09A-9456-BF63-CD46-EE1F908910F5}"/>
              </a:ext>
            </a:extLst>
          </p:cNvPr>
          <p:cNvSpPr/>
          <p:nvPr/>
        </p:nvSpPr>
        <p:spPr bwMode="auto">
          <a:xfrm>
            <a:off x="5353406" y="2480669"/>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en-US" sz="1400" b="1">
                <a:solidFill>
                  <a:srgbClr val="FFFFFF"/>
                </a:solidFill>
                <a:latin typeface="Arial" panose="020B0604020202020204" pitchFamily="34" charset="0"/>
                <a:cs typeface="Arial" panose="020B0604020202020204" pitchFamily="34" charset="0"/>
              </a:rPr>
              <a:t>Convention &amp; Delegates </a:t>
            </a:r>
          </a:p>
        </p:txBody>
      </p:sp>
      <p:grpSp>
        <p:nvGrpSpPr>
          <p:cNvPr id="55" name="Group 54">
            <a:extLst>
              <a:ext uri="{FF2B5EF4-FFF2-40B4-BE49-F238E27FC236}">
                <a16:creationId xmlns:a16="http://schemas.microsoft.com/office/drawing/2014/main" id="{AE4E4304-4F82-D910-E403-3A8910CE6083}"/>
              </a:ext>
            </a:extLst>
          </p:cNvPr>
          <p:cNvGrpSpPr/>
          <p:nvPr/>
        </p:nvGrpSpPr>
        <p:grpSpPr>
          <a:xfrm>
            <a:off x="5659730" y="1488456"/>
            <a:ext cx="914400" cy="914400"/>
            <a:chOff x="5659730" y="1488456"/>
            <a:chExt cx="914400" cy="914400"/>
          </a:xfrm>
        </p:grpSpPr>
        <p:sp>
          <p:nvSpPr>
            <p:cNvPr id="56" name="Oval 55">
              <a:extLst>
                <a:ext uri="{FF2B5EF4-FFF2-40B4-BE49-F238E27FC236}">
                  <a16:creationId xmlns:a16="http://schemas.microsoft.com/office/drawing/2014/main" id="{C14BFFD4-9E14-0E70-2BA8-ACBDBDF7C2E3}"/>
                </a:ext>
              </a:extLst>
            </p:cNvPr>
            <p:cNvSpPr/>
            <p:nvPr/>
          </p:nvSpPr>
          <p:spPr>
            <a:xfrm>
              <a:off x="5659730" y="1488456"/>
              <a:ext cx="914400" cy="914400"/>
            </a:xfrm>
            <a:prstGeom prst="ellipse">
              <a:avLst/>
            </a:prstGeom>
            <a:solidFill>
              <a:srgbClr val="2E599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57" name="Graphic 23">
              <a:extLst>
                <a:ext uri="{FF2B5EF4-FFF2-40B4-BE49-F238E27FC236}">
                  <a16:creationId xmlns:a16="http://schemas.microsoft.com/office/drawing/2014/main" id="{1254D42C-5212-EDC2-26AE-2B332288D7CD}"/>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5801685" y="1631535"/>
              <a:ext cx="640080" cy="640080"/>
            </a:xfrm>
            <a:prstGeom prst="rect">
              <a:avLst/>
            </a:prstGeom>
            <a:ln>
              <a:noFill/>
            </a:ln>
          </p:spPr>
        </p:pic>
      </p:grpSp>
      <p:sp>
        <p:nvSpPr>
          <p:cNvPr id="58" name="Freeform: Shape 9">
            <a:extLst>
              <a:ext uri="{FF2B5EF4-FFF2-40B4-BE49-F238E27FC236}">
                <a16:creationId xmlns:a16="http://schemas.microsoft.com/office/drawing/2014/main" id="{EB2D2BBF-987E-86B1-65EE-0072415DF577}"/>
              </a:ext>
            </a:extLst>
          </p:cNvPr>
          <p:cNvSpPr/>
          <p:nvPr/>
        </p:nvSpPr>
        <p:spPr bwMode="auto">
          <a:xfrm>
            <a:off x="7323379" y="2396208"/>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ts val="0"/>
              </a:spcAft>
              <a:defRPr/>
            </a:pPr>
            <a:r>
              <a:rPr lang="en-US" sz="1400" b="1">
                <a:solidFill>
                  <a:srgbClr val="FFFFFF"/>
                </a:solidFill>
                <a:latin typeface="Arial" panose="020B0604020202020204" pitchFamily="34" charset="0"/>
                <a:cs typeface="Arial" panose="020B0604020202020204" pitchFamily="34" charset="0"/>
              </a:rPr>
              <a:t>New Member</a:t>
            </a:r>
          </a:p>
        </p:txBody>
      </p:sp>
      <p:grpSp>
        <p:nvGrpSpPr>
          <p:cNvPr id="59" name="Group 58">
            <a:extLst>
              <a:ext uri="{FF2B5EF4-FFF2-40B4-BE49-F238E27FC236}">
                <a16:creationId xmlns:a16="http://schemas.microsoft.com/office/drawing/2014/main" id="{B6E358D4-83D9-9E03-82EB-184828987E08}"/>
              </a:ext>
            </a:extLst>
          </p:cNvPr>
          <p:cNvGrpSpPr/>
          <p:nvPr/>
        </p:nvGrpSpPr>
        <p:grpSpPr>
          <a:xfrm>
            <a:off x="7629703" y="1488456"/>
            <a:ext cx="914400" cy="914400"/>
            <a:chOff x="7629703" y="1488456"/>
            <a:chExt cx="914400" cy="914400"/>
          </a:xfrm>
        </p:grpSpPr>
        <p:sp>
          <p:nvSpPr>
            <p:cNvPr id="60" name="Oval 59">
              <a:extLst>
                <a:ext uri="{FF2B5EF4-FFF2-40B4-BE49-F238E27FC236}">
                  <a16:creationId xmlns:a16="http://schemas.microsoft.com/office/drawing/2014/main" id="{0AA8B189-288C-3671-7894-9CFE3ABA0FD8}"/>
                </a:ext>
              </a:extLst>
            </p:cNvPr>
            <p:cNvSpPr/>
            <p:nvPr/>
          </p:nvSpPr>
          <p:spPr>
            <a:xfrm>
              <a:off x="7629703" y="1488456"/>
              <a:ext cx="914400" cy="914400"/>
            </a:xfrm>
            <a:prstGeom prst="ellipse">
              <a:avLst/>
            </a:prstGeom>
            <a:solidFill>
              <a:srgbClr val="0D22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61" name="Graphic 23">
              <a:extLst>
                <a:ext uri="{FF2B5EF4-FFF2-40B4-BE49-F238E27FC236}">
                  <a16:creationId xmlns:a16="http://schemas.microsoft.com/office/drawing/2014/main" id="{A1AD2E7F-2717-2718-04AB-E5C790C3DBFD}"/>
                </a:ext>
              </a:extLst>
            </p:cNvPr>
            <p:cNvPicPr>
              <a:picLocks noChangeAspect="1"/>
            </p:cNvPicPr>
            <p:nvPr/>
          </p:nvPicPr>
          <p:blipFill>
            <a:blip r:embed="rId17">
              <a:extLst>
                <a:ext uri="{28A0092B-C50C-407E-A947-70E740481C1C}">
                  <a14:useLocalDpi xmlns:a14="http://schemas.microsoft.com/office/drawing/2010/main" val="0"/>
                </a:ext>
              </a:extLst>
            </a:blip>
            <a:srcRect/>
            <a:stretch/>
          </p:blipFill>
          <p:spPr>
            <a:xfrm>
              <a:off x="7710034" y="1536940"/>
              <a:ext cx="640080" cy="673101"/>
            </a:xfrm>
            <a:prstGeom prst="rect">
              <a:avLst/>
            </a:prstGeom>
            <a:ln>
              <a:noFill/>
            </a:ln>
          </p:spPr>
        </p:pic>
      </p:grpSp>
      <p:sp>
        <p:nvSpPr>
          <p:cNvPr id="62" name="Freeform: Shape 61">
            <a:extLst>
              <a:ext uri="{FF2B5EF4-FFF2-40B4-BE49-F238E27FC236}">
                <a16:creationId xmlns:a16="http://schemas.microsoft.com/office/drawing/2014/main" id="{6740EEDF-52E0-8FDC-0F70-34F62D8DFA82}"/>
              </a:ext>
            </a:extLst>
          </p:cNvPr>
          <p:cNvSpPr/>
          <p:nvPr/>
        </p:nvSpPr>
        <p:spPr bwMode="auto">
          <a:xfrm>
            <a:off x="9293352" y="2446444"/>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en-US" sz="1400" b="1">
                <a:solidFill>
                  <a:srgbClr val="FFFFFF"/>
                </a:solidFill>
                <a:latin typeface="Arial" panose="020B0604020202020204" pitchFamily="34" charset="0"/>
                <a:cs typeface="Arial" panose="020B0604020202020204" pitchFamily="34" charset="0"/>
              </a:rPr>
              <a:t>New Club</a:t>
            </a:r>
          </a:p>
        </p:txBody>
      </p:sp>
      <p:grpSp>
        <p:nvGrpSpPr>
          <p:cNvPr id="63" name="Group 62">
            <a:extLst>
              <a:ext uri="{FF2B5EF4-FFF2-40B4-BE49-F238E27FC236}">
                <a16:creationId xmlns:a16="http://schemas.microsoft.com/office/drawing/2014/main" id="{A9FE4A82-5A4D-7D52-FFB6-EF7BB117EE1E}"/>
              </a:ext>
            </a:extLst>
          </p:cNvPr>
          <p:cNvGrpSpPr/>
          <p:nvPr/>
        </p:nvGrpSpPr>
        <p:grpSpPr>
          <a:xfrm>
            <a:off x="9599676" y="1488456"/>
            <a:ext cx="914400" cy="914400"/>
            <a:chOff x="9599676" y="1488456"/>
            <a:chExt cx="914400" cy="914400"/>
          </a:xfrm>
        </p:grpSpPr>
        <p:sp>
          <p:nvSpPr>
            <p:cNvPr id="64" name="Oval 63">
              <a:extLst>
                <a:ext uri="{FF2B5EF4-FFF2-40B4-BE49-F238E27FC236}">
                  <a16:creationId xmlns:a16="http://schemas.microsoft.com/office/drawing/2014/main" id="{3637A70E-E6AF-A683-37E6-F71B52DCD409}"/>
                </a:ext>
              </a:extLst>
            </p:cNvPr>
            <p:cNvSpPr/>
            <p:nvPr/>
          </p:nvSpPr>
          <p:spPr>
            <a:xfrm>
              <a:off x="9599676" y="1488456"/>
              <a:ext cx="914400" cy="914400"/>
            </a:xfrm>
            <a:prstGeom prst="ellipse">
              <a:avLst/>
            </a:prstGeom>
            <a:solidFill>
              <a:schemeClr val="accent6">
                <a:lumMod val="65000"/>
                <a:lumOff val="35000"/>
              </a:schemeClr>
            </a:solidFill>
            <a:ln>
              <a:solidFill>
                <a:schemeClr val="bg1"/>
              </a:solid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pic>
          <p:nvPicPr>
            <p:cNvPr id="65" name="Graphic 23">
              <a:extLst>
                <a:ext uri="{FF2B5EF4-FFF2-40B4-BE49-F238E27FC236}">
                  <a16:creationId xmlns:a16="http://schemas.microsoft.com/office/drawing/2014/main" id="{6D3DFDF3-32ED-6102-1A30-B2DE9A56F8F2}"/>
                </a:ext>
              </a:extLst>
            </p:cNvPr>
            <p:cNvPicPr>
              <a:picLocks noChangeAspect="1"/>
            </p:cNvPicPr>
            <p:nvPr/>
          </p:nvPicPr>
          <p:blipFill>
            <a:blip r:embed="rId18">
              <a:extLst>
                <a:ext uri="{28A0092B-C50C-407E-A947-70E740481C1C}">
                  <a14:useLocalDpi xmlns:a14="http://schemas.microsoft.com/office/drawing/2010/main" val="0"/>
                </a:ext>
              </a:extLst>
            </a:blip>
            <a:srcRect/>
            <a:stretch/>
          </p:blipFill>
          <p:spPr>
            <a:xfrm>
              <a:off x="9640924" y="1556169"/>
              <a:ext cx="731520" cy="684662"/>
            </a:xfrm>
            <a:prstGeom prst="rect">
              <a:avLst/>
            </a:prstGeom>
            <a:ln>
              <a:noFill/>
            </a:ln>
          </p:spPr>
        </p:pic>
      </p:grpSp>
      <p:sp>
        <p:nvSpPr>
          <p:cNvPr id="66" name="Date Placeholder 65">
            <a:extLst>
              <a:ext uri="{FF2B5EF4-FFF2-40B4-BE49-F238E27FC236}">
                <a16:creationId xmlns:a16="http://schemas.microsoft.com/office/drawing/2014/main" id="{C9AF7259-EE0F-BBEA-0291-1458D13FA115}"/>
              </a:ext>
            </a:extLst>
          </p:cNvPr>
          <p:cNvSpPr>
            <a:spLocks noGrp="1"/>
          </p:cNvSpPr>
          <p:nvPr>
            <p:ph type="dt" sz="half" idx="10"/>
          </p:nvPr>
        </p:nvSpPr>
        <p:spPr/>
        <p:txBody>
          <a:bodyPr/>
          <a:lstStyle/>
          <a:p>
            <a:r>
              <a:rPr lang="en-US"/>
              <a:t>October 2022</a:t>
            </a:r>
          </a:p>
        </p:txBody>
      </p:sp>
      <p:sp>
        <p:nvSpPr>
          <p:cNvPr id="67" name="Slide Number Placeholder 66">
            <a:extLst>
              <a:ext uri="{FF2B5EF4-FFF2-40B4-BE49-F238E27FC236}">
                <a16:creationId xmlns:a16="http://schemas.microsoft.com/office/drawing/2014/main" id="{114C7113-0C65-6678-B62E-398F2655D0D3}"/>
              </a:ext>
            </a:extLst>
          </p:cNvPr>
          <p:cNvSpPr>
            <a:spLocks noGrp="1"/>
          </p:cNvSpPr>
          <p:nvPr>
            <p:ph type="sldNum" sz="quarter" idx="12"/>
          </p:nvPr>
        </p:nvSpPr>
        <p:spPr/>
        <p:txBody>
          <a:bodyPr/>
          <a:lstStyle/>
          <a:p>
            <a:fld id="{9E78B758-275C-4090-BE22-A14210E4F056}" type="slidenum">
              <a:rPr lang="en-US" smtClean="0"/>
              <a:t>8</a:t>
            </a:fld>
            <a:endParaRPr lang="en-US"/>
          </a:p>
        </p:txBody>
      </p:sp>
      <p:pic>
        <p:nvPicPr>
          <p:cNvPr id="32" name="Picture 31" descr="Logo&#10;&#10;Description automatically generated">
            <a:extLst>
              <a:ext uri="{FF2B5EF4-FFF2-40B4-BE49-F238E27FC236}">
                <a16:creationId xmlns:a16="http://schemas.microsoft.com/office/drawing/2014/main" id="{FCCF7A71-DE11-E1DE-C2BD-E7AB8EDAA69C}"/>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0340163" y="5069384"/>
            <a:ext cx="1609382" cy="1609382"/>
          </a:xfrm>
          <a:prstGeom prst="rect">
            <a:avLst/>
          </a:prstGeom>
        </p:spPr>
      </p:pic>
      <p:pic>
        <p:nvPicPr>
          <p:cNvPr id="33" name="Picture 32" descr="A picture containing text, outdoor object&#10;&#10;Description automatically generated">
            <a:extLst>
              <a:ext uri="{FF2B5EF4-FFF2-40B4-BE49-F238E27FC236}">
                <a16:creationId xmlns:a16="http://schemas.microsoft.com/office/drawing/2014/main" id="{2FCA2A52-54CB-AA69-F0A1-C0A2BCB8D03B}"/>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537085" y="5394890"/>
            <a:ext cx="1052482" cy="1351482"/>
          </a:xfrm>
          <a:prstGeom prst="rect">
            <a:avLst/>
          </a:prstGeom>
        </p:spPr>
      </p:pic>
    </p:spTree>
    <p:extLst>
      <p:ext uri="{BB962C8B-B14F-4D97-AF65-F5344CB8AC3E}">
        <p14:creationId xmlns:p14="http://schemas.microsoft.com/office/powerpoint/2010/main" val="24753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5"/>
                                        </p:tgtEl>
                                        <p:attrNameLst>
                                          <p:attrName>style.visibility</p:attrName>
                                        </p:attrNameLst>
                                      </p:cBhvr>
                                      <p:to>
                                        <p:strVal val="visible"/>
                                      </p:to>
                                    </p:set>
                                    <p:anim calcmode="lin" valueType="num">
                                      <p:cBhvr>
                                        <p:cTn id="12" dur="500" fill="hold"/>
                                        <p:tgtEl>
                                          <p:spTgt spid="45"/>
                                        </p:tgtEl>
                                        <p:attrNameLst>
                                          <p:attrName>ppt_w</p:attrName>
                                        </p:attrNameLst>
                                      </p:cBhvr>
                                      <p:tavLst>
                                        <p:tav tm="0">
                                          <p:val>
                                            <p:fltVal val="0"/>
                                          </p:val>
                                        </p:tav>
                                        <p:tav tm="100000">
                                          <p:val>
                                            <p:strVal val="#ppt_w"/>
                                          </p:val>
                                        </p:tav>
                                      </p:tavLst>
                                    </p:anim>
                                    <p:anim calcmode="lin" valueType="num">
                                      <p:cBhvr>
                                        <p:cTn id="13" dur="500" fill="hold"/>
                                        <p:tgtEl>
                                          <p:spTgt spid="45"/>
                                        </p:tgtEl>
                                        <p:attrNameLst>
                                          <p:attrName>ppt_h</p:attrName>
                                        </p:attrNameLst>
                                      </p:cBhvr>
                                      <p:tavLst>
                                        <p:tav tm="0">
                                          <p:val>
                                            <p:fltVal val="0"/>
                                          </p:val>
                                        </p:tav>
                                        <p:tav tm="100000">
                                          <p:val>
                                            <p:strVal val="#ppt_h"/>
                                          </p:val>
                                        </p:tav>
                                      </p:tavLst>
                                    </p:anim>
                                    <p:animEffect transition="in" filter="fade">
                                      <p:cBhvr>
                                        <p:cTn id="14" dur="500"/>
                                        <p:tgtEl>
                                          <p:spTgt spid="4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p:cTn id="31" dur="500" fill="hold"/>
                                        <p:tgtEl>
                                          <p:spTgt spid="63"/>
                                        </p:tgtEl>
                                        <p:attrNameLst>
                                          <p:attrName>ppt_w</p:attrName>
                                        </p:attrNameLst>
                                      </p:cBhvr>
                                      <p:tavLst>
                                        <p:tav tm="0">
                                          <p:val>
                                            <p:fltVal val="0"/>
                                          </p:val>
                                        </p:tav>
                                        <p:tav tm="100000">
                                          <p:val>
                                            <p:strVal val="#ppt_w"/>
                                          </p:val>
                                        </p:tav>
                                      </p:tavLst>
                                    </p:anim>
                                    <p:anim calcmode="lin" valueType="num">
                                      <p:cBhvr>
                                        <p:cTn id="32" dur="500" fill="hold"/>
                                        <p:tgtEl>
                                          <p:spTgt spid="63"/>
                                        </p:tgtEl>
                                        <p:attrNameLst>
                                          <p:attrName>ppt_h</p:attrName>
                                        </p:attrNameLst>
                                      </p:cBhvr>
                                      <p:tavLst>
                                        <p:tav tm="0">
                                          <p:val>
                                            <p:fltVal val="0"/>
                                          </p:val>
                                        </p:tav>
                                        <p:tav tm="100000">
                                          <p:val>
                                            <p:strVal val="#ppt_h"/>
                                          </p:val>
                                        </p:tav>
                                      </p:tavLst>
                                    </p:anim>
                                    <p:animEffect transition="in" filter="fade">
                                      <p:cBhvr>
                                        <p:cTn id="33" dur="500"/>
                                        <p:tgtEl>
                                          <p:spTgt spid="63"/>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p:cTn id="36" dur="500" fill="hold"/>
                                        <p:tgtEl>
                                          <p:spTgt spid="62"/>
                                        </p:tgtEl>
                                        <p:attrNameLst>
                                          <p:attrName>ppt_w</p:attrName>
                                        </p:attrNameLst>
                                      </p:cBhvr>
                                      <p:tavLst>
                                        <p:tav tm="0">
                                          <p:val>
                                            <p:fltVal val="0"/>
                                          </p:val>
                                        </p:tav>
                                        <p:tav tm="100000">
                                          <p:val>
                                            <p:strVal val="#ppt_w"/>
                                          </p:val>
                                        </p:tav>
                                      </p:tavLst>
                                    </p:anim>
                                    <p:anim calcmode="lin" valueType="num">
                                      <p:cBhvr>
                                        <p:cTn id="37" dur="500" fill="hold"/>
                                        <p:tgtEl>
                                          <p:spTgt spid="62"/>
                                        </p:tgtEl>
                                        <p:attrNameLst>
                                          <p:attrName>ppt_h</p:attrName>
                                        </p:attrNameLst>
                                      </p:cBhvr>
                                      <p:tavLst>
                                        <p:tav tm="0">
                                          <p:val>
                                            <p:fltVal val="0"/>
                                          </p:val>
                                        </p:tav>
                                        <p:tav tm="100000">
                                          <p:val>
                                            <p:strVal val="#ppt_h"/>
                                          </p:val>
                                        </p:tav>
                                      </p:tavLst>
                                    </p:anim>
                                    <p:animEffect transition="in" filter="fade">
                                      <p:cBhvr>
                                        <p:cTn id="38" dur="500"/>
                                        <p:tgtEl>
                                          <p:spTgt spid="62"/>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nodeType="clickEffect">
                                  <p:stCondLst>
                                    <p:cond delay="0"/>
                                  </p:stCondLst>
                                  <p:childTnLst>
                                    <p:set>
                                      <p:cBhvr>
                                        <p:cTn id="66" dur="1" fill="hold">
                                          <p:stCondLst>
                                            <p:cond delay="0"/>
                                          </p:stCondLst>
                                        </p:cTn>
                                        <p:tgtEl>
                                          <p:spTgt spid="42"/>
                                        </p:tgtEl>
                                        <p:attrNameLst>
                                          <p:attrName>style.visibility</p:attrName>
                                        </p:attrNameLst>
                                      </p:cBhvr>
                                      <p:to>
                                        <p:strVal val="visible"/>
                                      </p:to>
                                    </p:set>
                                    <p:anim calcmode="lin" valueType="num">
                                      <p:cBhvr>
                                        <p:cTn id="67" dur="500" fill="hold"/>
                                        <p:tgtEl>
                                          <p:spTgt spid="42"/>
                                        </p:tgtEl>
                                        <p:attrNameLst>
                                          <p:attrName>ppt_w</p:attrName>
                                        </p:attrNameLst>
                                      </p:cBhvr>
                                      <p:tavLst>
                                        <p:tav tm="0">
                                          <p:val>
                                            <p:fltVal val="0"/>
                                          </p:val>
                                        </p:tav>
                                        <p:tav tm="100000">
                                          <p:val>
                                            <p:strVal val="#ppt_w"/>
                                          </p:val>
                                        </p:tav>
                                      </p:tavLst>
                                    </p:anim>
                                    <p:anim calcmode="lin" valueType="num">
                                      <p:cBhvr>
                                        <p:cTn id="68" dur="500" fill="hold"/>
                                        <p:tgtEl>
                                          <p:spTgt spid="42"/>
                                        </p:tgtEl>
                                        <p:attrNameLst>
                                          <p:attrName>ppt_h</p:attrName>
                                        </p:attrNameLst>
                                      </p:cBhvr>
                                      <p:tavLst>
                                        <p:tav tm="0">
                                          <p:val>
                                            <p:fltVal val="0"/>
                                          </p:val>
                                        </p:tav>
                                        <p:tav tm="100000">
                                          <p:val>
                                            <p:strVal val="#ppt_h"/>
                                          </p:val>
                                        </p:tav>
                                      </p:tavLst>
                                    </p:anim>
                                    <p:animEffect transition="in" filter="fade">
                                      <p:cBhvr>
                                        <p:cTn id="69" dur="500"/>
                                        <p:tgtEl>
                                          <p:spTgt spid="42"/>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41"/>
                                        </p:tgtEl>
                                        <p:attrNameLst>
                                          <p:attrName>style.visibility</p:attrName>
                                        </p:attrNameLst>
                                      </p:cBhvr>
                                      <p:to>
                                        <p:strVal val="visible"/>
                                      </p:to>
                                    </p:set>
                                    <p:anim calcmode="lin" valueType="num">
                                      <p:cBhvr>
                                        <p:cTn id="72" dur="500" fill="hold"/>
                                        <p:tgtEl>
                                          <p:spTgt spid="41"/>
                                        </p:tgtEl>
                                        <p:attrNameLst>
                                          <p:attrName>ppt_w</p:attrName>
                                        </p:attrNameLst>
                                      </p:cBhvr>
                                      <p:tavLst>
                                        <p:tav tm="0">
                                          <p:val>
                                            <p:fltVal val="0"/>
                                          </p:val>
                                        </p:tav>
                                        <p:tav tm="100000">
                                          <p:val>
                                            <p:strVal val="#ppt_w"/>
                                          </p:val>
                                        </p:tav>
                                      </p:tavLst>
                                    </p:anim>
                                    <p:anim calcmode="lin" valueType="num">
                                      <p:cBhvr>
                                        <p:cTn id="73" dur="500" fill="hold"/>
                                        <p:tgtEl>
                                          <p:spTgt spid="41"/>
                                        </p:tgtEl>
                                        <p:attrNameLst>
                                          <p:attrName>ppt_h</p:attrName>
                                        </p:attrNameLst>
                                      </p:cBhvr>
                                      <p:tavLst>
                                        <p:tav tm="0">
                                          <p:val>
                                            <p:fltVal val="0"/>
                                          </p:val>
                                        </p:tav>
                                        <p:tav tm="100000">
                                          <p:val>
                                            <p:strVal val="#ppt_h"/>
                                          </p:val>
                                        </p:tav>
                                      </p:tavLst>
                                    </p:anim>
                                    <p:animEffect transition="in" filter="fade">
                                      <p:cBhvr>
                                        <p:cTn id="74" dur="500"/>
                                        <p:tgtEl>
                                          <p:spTgt spid="41"/>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nodeType="click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p:cTn id="79" dur="500" fill="hold"/>
                                        <p:tgtEl>
                                          <p:spTgt spid="38"/>
                                        </p:tgtEl>
                                        <p:attrNameLst>
                                          <p:attrName>ppt_w</p:attrName>
                                        </p:attrNameLst>
                                      </p:cBhvr>
                                      <p:tavLst>
                                        <p:tav tm="0">
                                          <p:val>
                                            <p:fltVal val="0"/>
                                          </p:val>
                                        </p:tav>
                                        <p:tav tm="100000">
                                          <p:val>
                                            <p:strVal val="#ppt_w"/>
                                          </p:val>
                                        </p:tav>
                                      </p:tavLst>
                                    </p:anim>
                                    <p:anim calcmode="lin" valueType="num">
                                      <p:cBhvr>
                                        <p:cTn id="80" dur="500" fill="hold"/>
                                        <p:tgtEl>
                                          <p:spTgt spid="38"/>
                                        </p:tgtEl>
                                        <p:attrNameLst>
                                          <p:attrName>ppt_h</p:attrName>
                                        </p:attrNameLst>
                                      </p:cBhvr>
                                      <p:tavLst>
                                        <p:tav tm="0">
                                          <p:val>
                                            <p:fltVal val="0"/>
                                          </p:val>
                                        </p:tav>
                                        <p:tav tm="100000">
                                          <p:val>
                                            <p:strVal val="#ppt_h"/>
                                          </p:val>
                                        </p:tav>
                                      </p:tavLst>
                                    </p:anim>
                                    <p:animEffect transition="in" filter="fade">
                                      <p:cBhvr>
                                        <p:cTn id="81" dur="500"/>
                                        <p:tgtEl>
                                          <p:spTgt spid="38"/>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nodeType="clickEffect">
                                  <p:stCondLst>
                                    <p:cond delay="0"/>
                                  </p:stCondLst>
                                  <p:childTnLst>
                                    <p:set>
                                      <p:cBhvr>
                                        <p:cTn id="90" dur="1" fill="hold">
                                          <p:stCondLst>
                                            <p:cond delay="0"/>
                                          </p:stCondLst>
                                        </p:cTn>
                                        <p:tgtEl>
                                          <p:spTgt spid="55"/>
                                        </p:tgtEl>
                                        <p:attrNameLst>
                                          <p:attrName>style.visibility</p:attrName>
                                        </p:attrNameLst>
                                      </p:cBhvr>
                                      <p:to>
                                        <p:strVal val="visible"/>
                                      </p:to>
                                    </p:set>
                                    <p:anim calcmode="lin" valueType="num">
                                      <p:cBhvr>
                                        <p:cTn id="91" dur="500" fill="hold"/>
                                        <p:tgtEl>
                                          <p:spTgt spid="55"/>
                                        </p:tgtEl>
                                        <p:attrNameLst>
                                          <p:attrName>ppt_w</p:attrName>
                                        </p:attrNameLst>
                                      </p:cBhvr>
                                      <p:tavLst>
                                        <p:tav tm="0">
                                          <p:val>
                                            <p:fltVal val="0"/>
                                          </p:val>
                                        </p:tav>
                                        <p:tav tm="100000">
                                          <p:val>
                                            <p:strVal val="#ppt_w"/>
                                          </p:val>
                                        </p:tav>
                                      </p:tavLst>
                                    </p:anim>
                                    <p:anim calcmode="lin" valueType="num">
                                      <p:cBhvr>
                                        <p:cTn id="92" dur="500" fill="hold"/>
                                        <p:tgtEl>
                                          <p:spTgt spid="55"/>
                                        </p:tgtEl>
                                        <p:attrNameLst>
                                          <p:attrName>ppt_h</p:attrName>
                                        </p:attrNameLst>
                                      </p:cBhvr>
                                      <p:tavLst>
                                        <p:tav tm="0">
                                          <p:val>
                                            <p:fltVal val="0"/>
                                          </p:val>
                                        </p:tav>
                                        <p:tav tm="100000">
                                          <p:val>
                                            <p:strVal val="#ppt_h"/>
                                          </p:val>
                                        </p:tav>
                                      </p:tavLst>
                                    </p:anim>
                                    <p:animEffect transition="in" filter="fade">
                                      <p:cBhvr>
                                        <p:cTn id="93" dur="500"/>
                                        <p:tgtEl>
                                          <p:spTgt spid="55"/>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 calcmode="lin" valueType="num">
                                      <p:cBhvr>
                                        <p:cTn id="96" dur="500" fill="hold"/>
                                        <p:tgtEl>
                                          <p:spTgt spid="54"/>
                                        </p:tgtEl>
                                        <p:attrNameLst>
                                          <p:attrName>ppt_w</p:attrName>
                                        </p:attrNameLst>
                                      </p:cBhvr>
                                      <p:tavLst>
                                        <p:tav tm="0">
                                          <p:val>
                                            <p:fltVal val="0"/>
                                          </p:val>
                                        </p:tav>
                                        <p:tav tm="100000">
                                          <p:val>
                                            <p:strVal val="#ppt_w"/>
                                          </p:val>
                                        </p:tav>
                                      </p:tavLst>
                                    </p:anim>
                                    <p:anim calcmode="lin" valueType="num">
                                      <p:cBhvr>
                                        <p:cTn id="97" dur="500" fill="hold"/>
                                        <p:tgtEl>
                                          <p:spTgt spid="54"/>
                                        </p:tgtEl>
                                        <p:attrNameLst>
                                          <p:attrName>ppt_h</p:attrName>
                                        </p:attrNameLst>
                                      </p:cBhvr>
                                      <p:tavLst>
                                        <p:tav tm="0">
                                          <p:val>
                                            <p:fltVal val="0"/>
                                          </p:val>
                                        </p:tav>
                                        <p:tav tm="100000">
                                          <p:val>
                                            <p:strVal val="#ppt_h"/>
                                          </p:val>
                                        </p:tav>
                                      </p:tavLst>
                                    </p:anim>
                                    <p:animEffect transition="in" filter="fade">
                                      <p:cBhvr>
                                        <p:cTn id="98" dur="500"/>
                                        <p:tgtEl>
                                          <p:spTgt spid="54"/>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nodeType="clickEffect">
                                  <p:stCondLst>
                                    <p:cond delay="0"/>
                                  </p:stCondLst>
                                  <p:childTnLst>
                                    <p:set>
                                      <p:cBhvr>
                                        <p:cTn id="102" dur="1" fill="hold">
                                          <p:stCondLst>
                                            <p:cond delay="0"/>
                                          </p:stCondLst>
                                        </p:cTn>
                                        <p:tgtEl>
                                          <p:spTgt spid="34"/>
                                        </p:tgtEl>
                                        <p:attrNameLst>
                                          <p:attrName>style.visibility</p:attrName>
                                        </p:attrNameLst>
                                      </p:cBhvr>
                                      <p:to>
                                        <p:strVal val="visible"/>
                                      </p:to>
                                    </p:set>
                                    <p:anim calcmode="lin" valueType="num">
                                      <p:cBhvr>
                                        <p:cTn id="103" dur="500" fill="hold"/>
                                        <p:tgtEl>
                                          <p:spTgt spid="34"/>
                                        </p:tgtEl>
                                        <p:attrNameLst>
                                          <p:attrName>ppt_w</p:attrName>
                                        </p:attrNameLst>
                                      </p:cBhvr>
                                      <p:tavLst>
                                        <p:tav tm="0">
                                          <p:val>
                                            <p:fltVal val="0"/>
                                          </p:val>
                                        </p:tav>
                                        <p:tav tm="100000">
                                          <p:val>
                                            <p:strVal val="#ppt_w"/>
                                          </p:val>
                                        </p:tav>
                                      </p:tavLst>
                                    </p:anim>
                                    <p:anim calcmode="lin" valueType="num">
                                      <p:cBhvr>
                                        <p:cTn id="104" dur="500" fill="hold"/>
                                        <p:tgtEl>
                                          <p:spTgt spid="34"/>
                                        </p:tgtEl>
                                        <p:attrNameLst>
                                          <p:attrName>ppt_h</p:attrName>
                                        </p:attrNameLst>
                                      </p:cBhvr>
                                      <p:tavLst>
                                        <p:tav tm="0">
                                          <p:val>
                                            <p:fltVal val="0"/>
                                          </p:val>
                                        </p:tav>
                                        <p:tav tm="100000">
                                          <p:val>
                                            <p:strVal val="#ppt_h"/>
                                          </p:val>
                                        </p:tav>
                                      </p:tavLst>
                                    </p:anim>
                                    <p:animEffect transition="in" filter="fade">
                                      <p:cBhvr>
                                        <p:cTn id="105" dur="500"/>
                                        <p:tgtEl>
                                          <p:spTgt spid="34"/>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childTnLst>
                    </p:cTn>
                  </p:par>
                  <p:par>
                    <p:cTn id="111" fill="hold">
                      <p:stCondLst>
                        <p:cond delay="indefinite"/>
                      </p:stCondLst>
                      <p:childTnLst>
                        <p:par>
                          <p:cTn id="112" fill="hold">
                            <p:stCondLst>
                              <p:cond delay="0"/>
                            </p:stCondLst>
                            <p:childTnLst>
                              <p:par>
                                <p:cTn id="113" presetID="53" presetClass="entr" presetSubtype="16" fill="hold" nodeType="clickEffect">
                                  <p:stCondLst>
                                    <p:cond delay="0"/>
                                  </p:stCondLst>
                                  <p:childTnLst>
                                    <p:set>
                                      <p:cBhvr>
                                        <p:cTn id="114" dur="1" fill="hold">
                                          <p:stCondLst>
                                            <p:cond delay="0"/>
                                          </p:stCondLst>
                                        </p:cTn>
                                        <p:tgtEl>
                                          <p:spTgt spid="59"/>
                                        </p:tgtEl>
                                        <p:attrNameLst>
                                          <p:attrName>style.visibility</p:attrName>
                                        </p:attrNameLst>
                                      </p:cBhvr>
                                      <p:to>
                                        <p:strVal val="visible"/>
                                      </p:to>
                                    </p:set>
                                    <p:anim calcmode="lin" valueType="num">
                                      <p:cBhvr>
                                        <p:cTn id="115" dur="500" fill="hold"/>
                                        <p:tgtEl>
                                          <p:spTgt spid="59"/>
                                        </p:tgtEl>
                                        <p:attrNameLst>
                                          <p:attrName>ppt_w</p:attrName>
                                        </p:attrNameLst>
                                      </p:cBhvr>
                                      <p:tavLst>
                                        <p:tav tm="0">
                                          <p:val>
                                            <p:fltVal val="0"/>
                                          </p:val>
                                        </p:tav>
                                        <p:tav tm="100000">
                                          <p:val>
                                            <p:strVal val="#ppt_w"/>
                                          </p:val>
                                        </p:tav>
                                      </p:tavLst>
                                    </p:anim>
                                    <p:anim calcmode="lin" valueType="num">
                                      <p:cBhvr>
                                        <p:cTn id="116" dur="500" fill="hold"/>
                                        <p:tgtEl>
                                          <p:spTgt spid="59"/>
                                        </p:tgtEl>
                                        <p:attrNameLst>
                                          <p:attrName>ppt_h</p:attrName>
                                        </p:attrNameLst>
                                      </p:cBhvr>
                                      <p:tavLst>
                                        <p:tav tm="0">
                                          <p:val>
                                            <p:fltVal val="0"/>
                                          </p:val>
                                        </p:tav>
                                        <p:tav tm="100000">
                                          <p:val>
                                            <p:strVal val="#ppt_h"/>
                                          </p:val>
                                        </p:tav>
                                      </p:tavLst>
                                    </p:anim>
                                    <p:animEffect transition="in" filter="fade">
                                      <p:cBhvr>
                                        <p:cTn id="117" dur="500"/>
                                        <p:tgtEl>
                                          <p:spTgt spid="5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58"/>
                                        </p:tgtEl>
                                        <p:attrNameLst>
                                          <p:attrName>style.visibility</p:attrName>
                                        </p:attrNameLst>
                                      </p:cBhvr>
                                      <p:to>
                                        <p:strVal val="visible"/>
                                      </p:to>
                                    </p:set>
                                    <p:anim calcmode="lin" valueType="num">
                                      <p:cBhvr>
                                        <p:cTn id="120" dur="500" fill="hold"/>
                                        <p:tgtEl>
                                          <p:spTgt spid="58"/>
                                        </p:tgtEl>
                                        <p:attrNameLst>
                                          <p:attrName>ppt_w</p:attrName>
                                        </p:attrNameLst>
                                      </p:cBhvr>
                                      <p:tavLst>
                                        <p:tav tm="0">
                                          <p:val>
                                            <p:fltVal val="0"/>
                                          </p:val>
                                        </p:tav>
                                        <p:tav tm="100000">
                                          <p:val>
                                            <p:strVal val="#ppt_w"/>
                                          </p:val>
                                        </p:tav>
                                      </p:tavLst>
                                    </p:anim>
                                    <p:anim calcmode="lin" valueType="num">
                                      <p:cBhvr>
                                        <p:cTn id="121" dur="500" fill="hold"/>
                                        <p:tgtEl>
                                          <p:spTgt spid="58"/>
                                        </p:tgtEl>
                                        <p:attrNameLst>
                                          <p:attrName>ppt_h</p:attrName>
                                        </p:attrNameLst>
                                      </p:cBhvr>
                                      <p:tavLst>
                                        <p:tav tm="0">
                                          <p:val>
                                            <p:fltVal val="0"/>
                                          </p:val>
                                        </p:tav>
                                        <p:tav tm="100000">
                                          <p:val>
                                            <p:strVal val="#ppt_h"/>
                                          </p:val>
                                        </p:tav>
                                      </p:tavLst>
                                    </p:anim>
                                    <p:animEffect transition="in" filter="fade">
                                      <p:cBhvr>
                                        <p:cTn id="122" dur="500"/>
                                        <p:tgtEl>
                                          <p:spTgt spid="58"/>
                                        </p:tgtEl>
                                      </p:cBhvr>
                                    </p:animEffect>
                                  </p:childTnLst>
                                </p:cTn>
                              </p:par>
                            </p:childTnLst>
                          </p:cTn>
                        </p:par>
                      </p:childTnLst>
                    </p:cTn>
                  </p:par>
                  <p:par>
                    <p:cTn id="123" fill="hold">
                      <p:stCondLst>
                        <p:cond delay="indefinite"/>
                      </p:stCondLst>
                      <p:childTnLst>
                        <p:par>
                          <p:cTn id="124" fill="hold">
                            <p:stCondLst>
                              <p:cond delay="0"/>
                            </p:stCondLst>
                            <p:childTnLst>
                              <p:par>
                                <p:cTn id="125" presetID="53" presetClass="entr" presetSubtype="16" fill="hold" nodeType="clickEffect">
                                  <p:stCondLst>
                                    <p:cond delay="0"/>
                                  </p:stCondLst>
                                  <p:childTnLst>
                                    <p:set>
                                      <p:cBhvr>
                                        <p:cTn id="126" dur="1" fill="hold">
                                          <p:stCondLst>
                                            <p:cond delay="0"/>
                                          </p:stCondLst>
                                        </p:cTn>
                                        <p:tgtEl>
                                          <p:spTgt spid="4"/>
                                        </p:tgtEl>
                                        <p:attrNameLst>
                                          <p:attrName>style.visibility</p:attrName>
                                        </p:attrNameLst>
                                      </p:cBhvr>
                                      <p:to>
                                        <p:strVal val="visible"/>
                                      </p:to>
                                    </p:set>
                                    <p:anim calcmode="lin" valueType="num">
                                      <p:cBhvr>
                                        <p:cTn id="127" dur="500" fill="hold"/>
                                        <p:tgtEl>
                                          <p:spTgt spid="4"/>
                                        </p:tgtEl>
                                        <p:attrNameLst>
                                          <p:attrName>ppt_w</p:attrName>
                                        </p:attrNameLst>
                                      </p:cBhvr>
                                      <p:tavLst>
                                        <p:tav tm="0">
                                          <p:val>
                                            <p:fltVal val="0"/>
                                          </p:val>
                                        </p:tav>
                                        <p:tav tm="100000">
                                          <p:val>
                                            <p:strVal val="#ppt_w"/>
                                          </p:val>
                                        </p:tav>
                                      </p:tavLst>
                                    </p:anim>
                                    <p:anim calcmode="lin" valueType="num">
                                      <p:cBhvr>
                                        <p:cTn id="128" dur="500" fill="hold"/>
                                        <p:tgtEl>
                                          <p:spTgt spid="4"/>
                                        </p:tgtEl>
                                        <p:attrNameLst>
                                          <p:attrName>ppt_h</p:attrName>
                                        </p:attrNameLst>
                                      </p:cBhvr>
                                      <p:tavLst>
                                        <p:tav tm="0">
                                          <p:val>
                                            <p:fltVal val="0"/>
                                          </p:val>
                                        </p:tav>
                                        <p:tav tm="100000">
                                          <p:val>
                                            <p:strVal val="#ppt_h"/>
                                          </p:val>
                                        </p:tav>
                                      </p:tavLst>
                                    </p:anim>
                                    <p:animEffect transition="in" filter="fade">
                                      <p:cBhvr>
                                        <p:cTn id="129" dur="500"/>
                                        <p:tgtEl>
                                          <p:spTgt spid="4"/>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3"/>
                                        </p:tgtEl>
                                        <p:attrNameLst>
                                          <p:attrName>style.visibility</p:attrName>
                                        </p:attrNameLst>
                                      </p:cBhvr>
                                      <p:to>
                                        <p:strVal val="visible"/>
                                      </p:to>
                                    </p:set>
                                    <p:anim calcmode="lin" valueType="num">
                                      <p:cBhvr>
                                        <p:cTn id="132" dur="500" fill="hold"/>
                                        <p:tgtEl>
                                          <p:spTgt spid="3"/>
                                        </p:tgtEl>
                                        <p:attrNameLst>
                                          <p:attrName>ppt_w</p:attrName>
                                        </p:attrNameLst>
                                      </p:cBhvr>
                                      <p:tavLst>
                                        <p:tav tm="0">
                                          <p:val>
                                            <p:fltVal val="0"/>
                                          </p:val>
                                        </p:tav>
                                        <p:tav tm="100000">
                                          <p:val>
                                            <p:strVal val="#ppt_w"/>
                                          </p:val>
                                        </p:tav>
                                      </p:tavLst>
                                    </p:anim>
                                    <p:anim calcmode="lin" valueType="num">
                                      <p:cBhvr>
                                        <p:cTn id="133" dur="500" fill="hold"/>
                                        <p:tgtEl>
                                          <p:spTgt spid="3"/>
                                        </p:tgtEl>
                                        <p:attrNameLst>
                                          <p:attrName>ppt_h</p:attrName>
                                        </p:attrNameLst>
                                      </p:cBhvr>
                                      <p:tavLst>
                                        <p:tav tm="0">
                                          <p:val>
                                            <p:fltVal val="0"/>
                                          </p:val>
                                        </p:tav>
                                        <p:tav tm="100000">
                                          <p:val>
                                            <p:strVal val="#ppt_h"/>
                                          </p:val>
                                        </p:tav>
                                      </p:tavLst>
                                    </p:anim>
                                    <p:animEffect transition="in" filter="fade">
                                      <p:cBhvr>
                                        <p:cTn id="134" dur="500"/>
                                        <p:tgtEl>
                                          <p:spTgt spid="3"/>
                                        </p:tgtEl>
                                      </p:cBhvr>
                                    </p:animEffect>
                                  </p:childTnLst>
                                </p:cTn>
                              </p:par>
                            </p:childTnLst>
                          </p:cTn>
                        </p:par>
                      </p:childTnLst>
                    </p:cTn>
                  </p:par>
                  <p:par>
                    <p:cTn id="135" fill="hold">
                      <p:stCondLst>
                        <p:cond delay="indefinite"/>
                      </p:stCondLst>
                      <p:childTnLst>
                        <p:par>
                          <p:cTn id="136" fill="hold">
                            <p:stCondLst>
                              <p:cond delay="0"/>
                            </p:stCondLst>
                            <p:childTnLst>
                              <p:par>
                                <p:cTn id="137" presetID="53" presetClass="entr" presetSubtype="16" fill="hold" nodeType="clickEffect">
                                  <p:stCondLst>
                                    <p:cond delay="0"/>
                                  </p:stCondLst>
                                  <p:childTnLst>
                                    <p:set>
                                      <p:cBhvr>
                                        <p:cTn id="138" dur="1" fill="hold">
                                          <p:stCondLst>
                                            <p:cond delay="0"/>
                                          </p:stCondLst>
                                        </p:cTn>
                                        <p:tgtEl>
                                          <p:spTgt spid="8"/>
                                        </p:tgtEl>
                                        <p:attrNameLst>
                                          <p:attrName>style.visibility</p:attrName>
                                        </p:attrNameLst>
                                      </p:cBhvr>
                                      <p:to>
                                        <p:strVal val="visible"/>
                                      </p:to>
                                    </p:set>
                                    <p:anim calcmode="lin" valueType="num">
                                      <p:cBhvr>
                                        <p:cTn id="139" dur="500" fill="hold"/>
                                        <p:tgtEl>
                                          <p:spTgt spid="8"/>
                                        </p:tgtEl>
                                        <p:attrNameLst>
                                          <p:attrName>ppt_w</p:attrName>
                                        </p:attrNameLst>
                                      </p:cBhvr>
                                      <p:tavLst>
                                        <p:tav tm="0">
                                          <p:val>
                                            <p:fltVal val="0"/>
                                          </p:val>
                                        </p:tav>
                                        <p:tav tm="100000">
                                          <p:val>
                                            <p:strVal val="#ppt_w"/>
                                          </p:val>
                                        </p:tav>
                                      </p:tavLst>
                                    </p:anim>
                                    <p:anim calcmode="lin" valueType="num">
                                      <p:cBhvr>
                                        <p:cTn id="140" dur="500" fill="hold"/>
                                        <p:tgtEl>
                                          <p:spTgt spid="8"/>
                                        </p:tgtEl>
                                        <p:attrNameLst>
                                          <p:attrName>ppt_h</p:attrName>
                                        </p:attrNameLst>
                                      </p:cBhvr>
                                      <p:tavLst>
                                        <p:tav tm="0">
                                          <p:val>
                                            <p:fltVal val="0"/>
                                          </p:val>
                                        </p:tav>
                                        <p:tav tm="100000">
                                          <p:val>
                                            <p:strVal val="#ppt_h"/>
                                          </p:val>
                                        </p:tav>
                                      </p:tavLst>
                                    </p:anim>
                                    <p:animEffect transition="in" filter="fade">
                                      <p:cBhvr>
                                        <p:cTn id="141" dur="500"/>
                                        <p:tgtEl>
                                          <p:spTgt spid="8"/>
                                        </p:tgtEl>
                                      </p:cBhvr>
                                    </p:animEffect>
                                  </p:childTnLst>
                                </p:cTn>
                              </p:par>
                              <p:par>
                                <p:cTn id="142" presetID="53" presetClass="entr" presetSubtype="16" fill="hold" grpId="0" nodeType="withEffect">
                                  <p:stCondLst>
                                    <p:cond delay="0"/>
                                  </p:stCondLst>
                                  <p:childTnLst>
                                    <p:set>
                                      <p:cBhvr>
                                        <p:cTn id="143" dur="1" fill="hold">
                                          <p:stCondLst>
                                            <p:cond delay="0"/>
                                          </p:stCondLst>
                                        </p:cTn>
                                        <p:tgtEl>
                                          <p:spTgt spid="7"/>
                                        </p:tgtEl>
                                        <p:attrNameLst>
                                          <p:attrName>style.visibility</p:attrName>
                                        </p:attrNameLst>
                                      </p:cBhvr>
                                      <p:to>
                                        <p:strVal val="visible"/>
                                      </p:to>
                                    </p:set>
                                    <p:anim calcmode="lin" valueType="num">
                                      <p:cBhvr>
                                        <p:cTn id="144" dur="500" fill="hold"/>
                                        <p:tgtEl>
                                          <p:spTgt spid="7"/>
                                        </p:tgtEl>
                                        <p:attrNameLst>
                                          <p:attrName>ppt_w</p:attrName>
                                        </p:attrNameLst>
                                      </p:cBhvr>
                                      <p:tavLst>
                                        <p:tav tm="0">
                                          <p:val>
                                            <p:fltVal val="0"/>
                                          </p:val>
                                        </p:tav>
                                        <p:tav tm="100000">
                                          <p:val>
                                            <p:strVal val="#ppt_w"/>
                                          </p:val>
                                        </p:tav>
                                      </p:tavLst>
                                    </p:anim>
                                    <p:anim calcmode="lin" valueType="num">
                                      <p:cBhvr>
                                        <p:cTn id="145" dur="500" fill="hold"/>
                                        <p:tgtEl>
                                          <p:spTgt spid="7"/>
                                        </p:tgtEl>
                                        <p:attrNameLst>
                                          <p:attrName>ppt_h</p:attrName>
                                        </p:attrNameLst>
                                      </p:cBhvr>
                                      <p:tavLst>
                                        <p:tav tm="0">
                                          <p:val>
                                            <p:fltVal val="0"/>
                                          </p:val>
                                        </p:tav>
                                        <p:tav tm="100000">
                                          <p:val>
                                            <p:strVal val="#ppt_h"/>
                                          </p:val>
                                        </p:tav>
                                      </p:tavLst>
                                    </p:anim>
                                    <p:animEffect transition="in" filter="fade">
                                      <p:cBhvr>
                                        <p:cTn id="146" dur="500"/>
                                        <p:tgtEl>
                                          <p:spTgt spid="7"/>
                                        </p:tgtEl>
                                      </p:cBhvr>
                                    </p:animEffect>
                                  </p:childTnLst>
                                </p:cTn>
                              </p:par>
                            </p:childTnLst>
                          </p:cTn>
                        </p:par>
                      </p:childTnLst>
                    </p:cTn>
                  </p:par>
                  <p:par>
                    <p:cTn id="147" fill="hold">
                      <p:stCondLst>
                        <p:cond delay="indefinite"/>
                      </p:stCondLst>
                      <p:childTnLst>
                        <p:par>
                          <p:cTn id="148" fill="hold">
                            <p:stCondLst>
                              <p:cond delay="0"/>
                            </p:stCondLst>
                            <p:childTnLst>
                              <p:par>
                                <p:cTn id="149" presetID="53" presetClass="entr" presetSubtype="16" fill="hold" nodeType="clickEffect">
                                  <p:stCondLst>
                                    <p:cond delay="0"/>
                                  </p:stCondLst>
                                  <p:childTnLst>
                                    <p:set>
                                      <p:cBhvr>
                                        <p:cTn id="150" dur="1" fill="hold">
                                          <p:stCondLst>
                                            <p:cond delay="0"/>
                                          </p:stCondLst>
                                        </p:cTn>
                                        <p:tgtEl>
                                          <p:spTgt spid="51"/>
                                        </p:tgtEl>
                                        <p:attrNameLst>
                                          <p:attrName>style.visibility</p:attrName>
                                        </p:attrNameLst>
                                      </p:cBhvr>
                                      <p:to>
                                        <p:strVal val="visible"/>
                                      </p:to>
                                    </p:set>
                                    <p:anim calcmode="lin" valueType="num">
                                      <p:cBhvr>
                                        <p:cTn id="151" dur="500" fill="hold"/>
                                        <p:tgtEl>
                                          <p:spTgt spid="51"/>
                                        </p:tgtEl>
                                        <p:attrNameLst>
                                          <p:attrName>ppt_w</p:attrName>
                                        </p:attrNameLst>
                                      </p:cBhvr>
                                      <p:tavLst>
                                        <p:tav tm="0">
                                          <p:val>
                                            <p:fltVal val="0"/>
                                          </p:val>
                                        </p:tav>
                                        <p:tav tm="100000">
                                          <p:val>
                                            <p:strVal val="#ppt_w"/>
                                          </p:val>
                                        </p:tav>
                                      </p:tavLst>
                                    </p:anim>
                                    <p:anim calcmode="lin" valueType="num">
                                      <p:cBhvr>
                                        <p:cTn id="152" dur="500" fill="hold"/>
                                        <p:tgtEl>
                                          <p:spTgt spid="51"/>
                                        </p:tgtEl>
                                        <p:attrNameLst>
                                          <p:attrName>ppt_h</p:attrName>
                                        </p:attrNameLst>
                                      </p:cBhvr>
                                      <p:tavLst>
                                        <p:tav tm="0">
                                          <p:val>
                                            <p:fltVal val="0"/>
                                          </p:val>
                                        </p:tav>
                                        <p:tav tm="100000">
                                          <p:val>
                                            <p:strVal val="#ppt_h"/>
                                          </p:val>
                                        </p:tav>
                                      </p:tavLst>
                                    </p:anim>
                                    <p:animEffect transition="in" filter="fade">
                                      <p:cBhvr>
                                        <p:cTn id="153" dur="500"/>
                                        <p:tgtEl>
                                          <p:spTgt spid="51"/>
                                        </p:tgtEl>
                                      </p:cBhvr>
                                    </p:animEffect>
                                  </p:childTnLst>
                                </p:cTn>
                              </p:par>
                              <p:par>
                                <p:cTn id="154" presetID="53" presetClass="entr" presetSubtype="16" fill="hold" grpId="0" nodeType="withEffect">
                                  <p:stCondLst>
                                    <p:cond delay="0"/>
                                  </p:stCondLst>
                                  <p:childTnLst>
                                    <p:set>
                                      <p:cBhvr>
                                        <p:cTn id="155" dur="1" fill="hold">
                                          <p:stCondLst>
                                            <p:cond delay="0"/>
                                          </p:stCondLst>
                                        </p:cTn>
                                        <p:tgtEl>
                                          <p:spTgt spid="50"/>
                                        </p:tgtEl>
                                        <p:attrNameLst>
                                          <p:attrName>style.visibility</p:attrName>
                                        </p:attrNameLst>
                                      </p:cBhvr>
                                      <p:to>
                                        <p:strVal val="visible"/>
                                      </p:to>
                                    </p:set>
                                    <p:anim calcmode="lin" valueType="num">
                                      <p:cBhvr>
                                        <p:cTn id="156" dur="500" fill="hold"/>
                                        <p:tgtEl>
                                          <p:spTgt spid="50"/>
                                        </p:tgtEl>
                                        <p:attrNameLst>
                                          <p:attrName>ppt_w</p:attrName>
                                        </p:attrNameLst>
                                      </p:cBhvr>
                                      <p:tavLst>
                                        <p:tav tm="0">
                                          <p:val>
                                            <p:fltVal val="0"/>
                                          </p:val>
                                        </p:tav>
                                        <p:tav tm="100000">
                                          <p:val>
                                            <p:strVal val="#ppt_w"/>
                                          </p:val>
                                        </p:tav>
                                      </p:tavLst>
                                    </p:anim>
                                    <p:anim calcmode="lin" valueType="num">
                                      <p:cBhvr>
                                        <p:cTn id="157" dur="500" fill="hold"/>
                                        <p:tgtEl>
                                          <p:spTgt spid="50"/>
                                        </p:tgtEl>
                                        <p:attrNameLst>
                                          <p:attrName>ppt_h</p:attrName>
                                        </p:attrNameLst>
                                      </p:cBhvr>
                                      <p:tavLst>
                                        <p:tav tm="0">
                                          <p:val>
                                            <p:fltVal val="0"/>
                                          </p:val>
                                        </p:tav>
                                        <p:tav tm="100000">
                                          <p:val>
                                            <p:strVal val="#ppt_h"/>
                                          </p:val>
                                        </p:tav>
                                      </p:tavLst>
                                    </p:anim>
                                    <p:animEffect transition="in" filter="fade">
                                      <p:cBhvr>
                                        <p:cTn id="158" dur="500"/>
                                        <p:tgtEl>
                                          <p:spTgt spid="50"/>
                                        </p:tgtEl>
                                      </p:cBhvr>
                                    </p:animEffect>
                                  </p:childTnLst>
                                </p:cTn>
                              </p:par>
                            </p:childTnLst>
                          </p:cTn>
                        </p:par>
                      </p:childTnLst>
                    </p:cTn>
                  </p:par>
                  <p:par>
                    <p:cTn id="159" fill="hold">
                      <p:stCondLst>
                        <p:cond delay="indefinite"/>
                      </p:stCondLst>
                      <p:childTnLst>
                        <p:par>
                          <p:cTn id="160" fill="hold">
                            <p:stCondLst>
                              <p:cond delay="0"/>
                            </p:stCondLst>
                            <p:childTnLst>
                              <p:par>
                                <p:cTn id="161" presetID="53" presetClass="entr" presetSubtype="16" fill="hold" nodeType="clickEffect">
                                  <p:stCondLst>
                                    <p:cond delay="0"/>
                                  </p:stCondLst>
                                  <p:childTnLst>
                                    <p:set>
                                      <p:cBhvr>
                                        <p:cTn id="162" dur="1" fill="hold">
                                          <p:stCondLst>
                                            <p:cond delay="0"/>
                                          </p:stCondLst>
                                        </p:cTn>
                                        <p:tgtEl>
                                          <p:spTgt spid="28"/>
                                        </p:tgtEl>
                                        <p:attrNameLst>
                                          <p:attrName>style.visibility</p:attrName>
                                        </p:attrNameLst>
                                      </p:cBhvr>
                                      <p:to>
                                        <p:strVal val="visible"/>
                                      </p:to>
                                    </p:set>
                                    <p:anim calcmode="lin" valueType="num">
                                      <p:cBhvr>
                                        <p:cTn id="163" dur="500" fill="hold"/>
                                        <p:tgtEl>
                                          <p:spTgt spid="28"/>
                                        </p:tgtEl>
                                        <p:attrNameLst>
                                          <p:attrName>ppt_w</p:attrName>
                                        </p:attrNameLst>
                                      </p:cBhvr>
                                      <p:tavLst>
                                        <p:tav tm="0">
                                          <p:val>
                                            <p:fltVal val="0"/>
                                          </p:val>
                                        </p:tav>
                                        <p:tav tm="100000">
                                          <p:val>
                                            <p:strVal val="#ppt_w"/>
                                          </p:val>
                                        </p:tav>
                                      </p:tavLst>
                                    </p:anim>
                                    <p:anim calcmode="lin" valueType="num">
                                      <p:cBhvr>
                                        <p:cTn id="164" dur="500" fill="hold"/>
                                        <p:tgtEl>
                                          <p:spTgt spid="28"/>
                                        </p:tgtEl>
                                        <p:attrNameLst>
                                          <p:attrName>ppt_h</p:attrName>
                                        </p:attrNameLst>
                                      </p:cBhvr>
                                      <p:tavLst>
                                        <p:tav tm="0">
                                          <p:val>
                                            <p:fltVal val="0"/>
                                          </p:val>
                                        </p:tav>
                                        <p:tav tm="100000">
                                          <p:val>
                                            <p:strVal val="#ppt_h"/>
                                          </p:val>
                                        </p:tav>
                                      </p:tavLst>
                                    </p:anim>
                                    <p:animEffect transition="in" filter="fade">
                                      <p:cBhvr>
                                        <p:cTn id="165" dur="500"/>
                                        <p:tgtEl>
                                          <p:spTgt spid="28"/>
                                        </p:tgtEl>
                                      </p:cBhvr>
                                    </p:animEffect>
                                  </p:childTnLst>
                                </p:cTn>
                              </p:par>
                              <p:par>
                                <p:cTn id="166" presetID="53" presetClass="entr" presetSubtype="16" fill="hold" grpId="0" nodeType="withEffect">
                                  <p:stCondLst>
                                    <p:cond delay="0"/>
                                  </p:stCondLst>
                                  <p:childTnLst>
                                    <p:set>
                                      <p:cBhvr>
                                        <p:cTn id="167" dur="1" fill="hold">
                                          <p:stCondLst>
                                            <p:cond delay="0"/>
                                          </p:stCondLst>
                                        </p:cTn>
                                        <p:tgtEl>
                                          <p:spTgt spid="27"/>
                                        </p:tgtEl>
                                        <p:attrNameLst>
                                          <p:attrName>style.visibility</p:attrName>
                                        </p:attrNameLst>
                                      </p:cBhvr>
                                      <p:to>
                                        <p:strVal val="visible"/>
                                      </p:to>
                                    </p:set>
                                    <p:anim calcmode="lin" valueType="num">
                                      <p:cBhvr>
                                        <p:cTn id="168" dur="500" fill="hold"/>
                                        <p:tgtEl>
                                          <p:spTgt spid="27"/>
                                        </p:tgtEl>
                                        <p:attrNameLst>
                                          <p:attrName>ppt_w</p:attrName>
                                        </p:attrNameLst>
                                      </p:cBhvr>
                                      <p:tavLst>
                                        <p:tav tm="0">
                                          <p:val>
                                            <p:fltVal val="0"/>
                                          </p:val>
                                        </p:tav>
                                        <p:tav tm="100000">
                                          <p:val>
                                            <p:strVal val="#ppt_w"/>
                                          </p:val>
                                        </p:tav>
                                      </p:tavLst>
                                    </p:anim>
                                    <p:anim calcmode="lin" valueType="num">
                                      <p:cBhvr>
                                        <p:cTn id="169" dur="500" fill="hold"/>
                                        <p:tgtEl>
                                          <p:spTgt spid="27"/>
                                        </p:tgtEl>
                                        <p:attrNameLst>
                                          <p:attrName>ppt_h</p:attrName>
                                        </p:attrNameLst>
                                      </p:cBhvr>
                                      <p:tavLst>
                                        <p:tav tm="0">
                                          <p:val>
                                            <p:fltVal val="0"/>
                                          </p:val>
                                        </p:tav>
                                        <p:tav tm="100000">
                                          <p:val>
                                            <p:strVal val="#ppt_h"/>
                                          </p:val>
                                        </p:tav>
                                      </p:tavLst>
                                    </p:anim>
                                    <p:animEffect transition="in" filter="fade">
                                      <p:cBhvr>
                                        <p:cTn id="17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5" grpId="0"/>
      <p:bldP spid="19" grpId="0"/>
      <p:bldP spid="23" grpId="0"/>
      <p:bldP spid="27" grpId="0"/>
      <p:bldP spid="31" grpId="0"/>
      <p:bldP spid="37" grpId="0"/>
      <p:bldP spid="41" grpId="0"/>
      <p:bldP spid="45" grpId="0"/>
      <p:bldP spid="50" grpId="0"/>
      <p:bldP spid="54" grpId="0"/>
      <p:bldP spid="58"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BB7558-38CE-D8F0-8F23-41BF61066AA3}"/>
              </a:ext>
            </a:extLst>
          </p:cNvPr>
          <p:cNvSpPr>
            <a:spLocks noGrp="1"/>
          </p:cNvSpPr>
          <p:nvPr>
            <p:ph type="title"/>
          </p:nvPr>
        </p:nvSpPr>
        <p:spPr>
          <a:xfrm>
            <a:off x="1562900" y="2662808"/>
            <a:ext cx="10515600" cy="1325563"/>
          </a:xfrm>
        </p:spPr>
        <p:txBody>
          <a:bodyPr>
            <a:noAutofit/>
          </a:bodyPr>
          <a:lstStyle/>
          <a:p>
            <a:r>
              <a:rPr lang="en-US" sz="7200" b="1" dirty="0">
                <a:latin typeface="Arial"/>
                <a:cs typeface="Arial"/>
              </a:rPr>
              <a:t>Where are we headed?</a:t>
            </a:r>
          </a:p>
        </p:txBody>
      </p:sp>
      <p:sp>
        <p:nvSpPr>
          <p:cNvPr id="4" name="Date Placeholder 3">
            <a:extLst>
              <a:ext uri="{FF2B5EF4-FFF2-40B4-BE49-F238E27FC236}">
                <a16:creationId xmlns:a16="http://schemas.microsoft.com/office/drawing/2014/main" id="{9839AB5E-82E7-CF7E-0F39-089A3C572DBE}"/>
              </a:ext>
            </a:extLst>
          </p:cNvPr>
          <p:cNvSpPr>
            <a:spLocks noGrp="1"/>
          </p:cNvSpPr>
          <p:nvPr>
            <p:ph type="dt" sz="half" idx="10"/>
          </p:nvPr>
        </p:nvSpPr>
        <p:spPr/>
        <p:txBody>
          <a:bodyPr/>
          <a:lstStyle/>
          <a:p>
            <a:r>
              <a:rPr lang="en-US"/>
              <a:t>October 2022</a:t>
            </a:r>
          </a:p>
        </p:txBody>
      </p:sp>
      <p:sp>
        <p:nvSpPr>
          <p:cNvPr id="5" name="Slide Number Placeholder 4">
            <a:extLst>
              <a:ext uri="{FF2B5EF4-FFF2-40B4-BE49-F238E27FC236}">
                <a16:creationId xmlns:a16="http://schemas.microsoft.com/office/drawing/2014/main" id="{AEB4B00E-995C-04A3-B0D1-CA0608E8162D}"/>
              </a:ext>
            </a:extLst>
          </p:cNvPr>
          <p:cNvSpPr>
            <a:spLocks noGrp="1"/>
          </p:cNvSpPr>
          <p:nvPr>
            <p:ph type="sldNum" sz="quarter" idx="12"/>
          </p:nvPr>
        </p:nvSpPr>
        <p:spPr/>
        <p:txBody>
          <a:bodyPr/>
          <a:lstStyle/>
          <a:p>
            <a:fld id="{9E78B758-275C-4090-BE22-A14210E4F056}" type="slidenum">
              <a:rPr lang="en-US" smtClean="0"/>
              <a:t>9</a:t>
            </a:fld>
            <a:endParaRPr lang="en-US"/>
          </a:p>
        </p:txBody>
      </p:sp>
      <p:pic>
        <p:nvPicPr>
          <p:cNvPr id="2" name="Picture 1" descr="Logo&#10;&#10;Description automatically generated">
            <a:extLst>
              <a:ext uri="{FF2B5EF4-FFF2-40B4-BE49-F238E27FC236}">
                <a16:creationId xmlns:a16="http://schemas.microsoft.com/office/drawing/2014/main" id="{92763426-076F-60D5-15FB-C0E4011D5A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0163" y="5069384"/>
            <a:ext cx="1609382" cy="1609382"/>
          </a:xfrm>
          <a:prstGeom prst="rect">
            <a:avLst/>
          </a:prstGeom>
        </p:spPr>
      </p:pic>
      <p:pic>
        <p:nvPicPr>
          <p:cNvPr id="6" name="Picture 5" descr="A picture containing text, outdoor object&#10;&#10;Description automatically generated">
            <a:extLst>
              <a:ext uri="{FF2B5EF4-FFF2-40B4-BE49-F238E27FC236}">
                <a16:creationId xmlns:a16="http://schemas.microsoft.com/office/drawing/2014/main" id="{339FB377-DC3F-0721-2DF0-ABE3569B20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085" y="5394890"/>
            <a:ext cx="1052482" cy="1351482"/>
          </a:xfrm>
          <a:prstGeom prst="rect">
            <a:avLst/>
          </a:prstGeom>
        </p:spPr>
      </p:pic>
    </p:spTree>
    <p:extLst>
      <p:ext uri="{BB962C8B-B14F-4D97-AF65-F5344CB8AC3E}">
        <p14:creationId xmlns:p14="http://schemas.microsoft.com/office/powerpoint/2010/main" val="380039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2263</TotalTime>
  <Words>2990</Words>
  <Application>Microsoft Office PowerPoint</Application>
  <PresentationFormat>Widescreen</PresentationFormat>
  <Paragraphs>272</Paragraphs>
  <Slides>25</Slides>
  <Notes>21</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25</vt:i4>
      </vt:variant>
    </vt:vector>
  </HeadingPairs>
  <TitlesOfParts>
    <vt:vector size="40" baseType="lpstr">
      <vt:lpstr>Arial</vt:lpstr>
      <vt:lpstr>Calibri</vt:lpstr>
      <vt:lpstr>Calibri Light</vt:lpstr>
      <vt:lpstr>Courier New</vt:lpstr>
      <vt:lpstr>Helvetica</vt:lpstr>
      <vt:lpstr>HelveticaNeue-Light</vt:lpstr>
      <vt:lpstr>HelveticaNeue-Medium</vt:lpstr>
      <vt:lpstr>HelveticaNeue-Regular</vt:lpstr>
      <vt:lpstr>inherit</vt:lpstr>
      <vt:lpstr>SalesforceSansRegular</vt:lpstr>
      <vt:lpstr>SFAvantGardePro</vt:lpstr>
      <vt:lpstr>Symbol</vt:lpstr>
      <vt:lpstr>Times New Roman</vt:lpstr>
      <vt:lpstr>Wingdings</vt:lpstr>
      <vt:lpstr>Office Theme</vt:lpstr>
      <vt:lpstr>PowerPoint Presentation</vt:lpstr>
      <vt:lpstr>PowerPoint Presentation</vt:lpstr>
      <vt:lpstr>Evolving the  Lion Digital Experience</vt:lpstr>
      <vt:lpstr>What does the Lion digital experience look like today? </vt:lpstr>
      <vt:lpstr>One account. One portal. </vt:lpstr>
      <vt:lpstr>Five products. Five user experiences.  Five places to store data.</vt:lpstr>
      <vt:lpstr>Even with the current portal, many other interactions are completely disconnected</vt:lpstr>
      <vt:lpstr>Creating an inconsistent and  frustrating experience</vt:lpstr>
      <vt:lpstr>Where are we headed?</vt:lpstr>
      <vt:lpstr>PowerPoint Presentation</vt:lpstr>
      <vt:lpstr>We are taking the functionality of our current digital tools and evolving the overall experience.</vt:lpstr>
      <vt:lpstr>How do we get there?</vt:lpstr>
      <vt:lpstr>How can you get involved?</vt:lpstr>
      <vt:lpstr>Salesforce  – Why and How?</vt:lpstr>
      <vt:lpstr>CRM Solutions to Power Your Purpose  Salesforce.org provides powerful CRM* technology for a global community of nonprofits and educational institutions to help them operate effectively, raise funds, and build more meaningful relationships with those they serve.  *Customer Relationship Management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Tony Austin</dc:creator>
  <cp:lastModifiedBy>Tony Austin</cp:lastModifiedBy>
  <cp:revision>6</cp:revision>
  <dcterms:created xsi:type="dcterms:W3CDTF">2022-01-31T21:22:33Z</dcterms:created>
  <dcterms:modified xsi:type="dcterms:W3CDTF">2023-03-07T22:41:21Z</dcterms:modified>
</cp:coreProperties>
</file>